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57" r:id="rId3"/>
    <p:sldId id="281" r:id="rId4"/>
    <p:sldId id="262" r:id="rId5"/>
    <p:sldId id="256" r:id="rId6"/>
    <p:sldId id="258" r:id="rId7"/>
    <p:sldId id="259" r:id="rId8"/>
    <p:sldId id="260" r:id="rId9"/>
    <p:sldId id="261" r:id="rId10"/>
    <p:sldId id="263" r:id="rId11"/>
    <p:sldId id="264" r:id="rId12"/>
    <p:sldId id="276" r:id="rId13"/>
    <p:sldId id="265" r:id="rId14"/>
    <p:sldId id="270" r:id="rId15"/>
    <p:sldId id="267" r:id="rId16"/>
    <p:sldId id="266" r:id="rId17"/>
    <p:sldId id="268" r:id="rId18"/>
    <p:sldId id="269" r:id="rId19"/>
    <p:sldId id="282" r:id="rId20"/>
    <p:sldId id="279" r:id="rId21"/>
    <p:sldId id="272" r:id="rId22"/>
    <p:sldId id="274" r:id="rId23"/>
    <p:sldId id="275" r:id="rId24"/>
    <p:sldId id="273" r:id="rId25"/>
    <p:sldId id="277" r:id="rId26"/>
    <p:sldId id="280" r:id="rId27"/>
    <p:sldId id="278" r:id="rId28"/>
  </p:sldIdLst>
  <p:sldSz cx="9144000" cy="6858000" type="screen4x3"/>
  <p:notesSz cx="6858000" cy="9144000"/>
  <p:embeddedFontLst>
    <p:embeddedFont>
      <p:font typeface="BD Merced"/>
      <p:regular r:id="rId29"/>
    </p:embeddedFont>
    <p:embeddedFont>
      <p:font typeface="Ezra SIL" pitchFamily="2" charset="-79"/>
      <p:regular r:id="rId30"/>
    </p:embeddedFont>
    <p:embeddedFont>
      <p:font typeface="Calibri" pitchFamily="34" charset="0"/>
      <p:regular r:id="rId31"/>
      <p:bold r:id="rId32"/>
      <p:italic r:id="rId33"/>
      <p:boldItalic r:id="rId34"/>
    </p:embeddedFont>
    <p:embeddedFont>
      <p:font typeface="Eras Bold ITC" pitchFamily="34" charset="0"/>
      <p:regular r:id="rId35"/>
    </p:embeddedFont>
    <p:embeddedFont>
      <p:font typeface="GranthamOutline"/>
      <p:regular r:id="rId36"/>
    </p:embeddedFont>
    <p:embeddedFont>
      <p:font typeface="Copperplate Gothic Bold"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578"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318C88-86D7-47C4-BDBB-7B1F25AAF422}" type="datetimeFigureOut">
              <a:rPr lang="en-US" smtClean="0"/>
              <a:pPr/>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40952981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8C88-86D7-47C4-BDBB-7B1F25AAF422}" type="datetimeFigureOut">
              <a:rPr lang="en-US" smtClean="0"/>
              <a:pPr/>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42338940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8C88-86D7-47C4-BDBB-7B1F25AAF422}" type="datetimeFigureOut">
              <a:rPr lang="en-US" smtClean="0"/>
              <a:pPr/>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35367436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18C88-86D7-47C4-BDBB-7B1F25AAF422}" type="datetimeFigureOut">
              <a:rPr lang="en-US" smtClean="0"/>
              <a:pPr/>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30422726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18C88-86D7-47C4-BDBB-7B1F25AAF422}" type="datetimeFigureOut">
              <a:rPr lang="en-US" smtClean="0"/>
              <a:pPr/>
              <a:t>6/21/2016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2969240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318C88-86D7-47C4-BDBB-7B1F25AAF422}" type="datetimeFigureOut">
              <a:rPr lang="en-US" smtClean="0"/>
              <a:pPr/>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36153933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318C88-86D7-47C4-BDBB-7B1F25AAF422}" type="datetimeFigureOut">
              <a:rPr lang="en-US" smtClean="0"/>
              <a:pPr/>
              <a:t>6/21/2016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17396704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318C88-86D7-47C4-BDBB-7B1F25AAF422}" type="datetimeFigureOut">
              <a:rPr lang="en-US" smtClean="0"/>
              <a:pPr/>
              <a:t>6/21/2016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31704054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18C88-86D7-47C4-BDBB-7B1F25AAF422}" type="datetimeFigureOut">
              <a:rPr lang="en-US" smtClean="0"/>
              <a:pPr/>
              <a:t>6/21/2016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11600318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18C88-86D7-47C4-BDBB-7B1F25AAF422}" type="datetimeFigureOut">
              <a:rPr lang="en-US" smtClean="0"/>
              <a:pPr/>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42203142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18C88-86D7-47C4-BDBB-7B1F25AAF422}" type="datetimeFigureOut">
              <a:rPr lang="en-US" smtClean="0"/>
              <a:pPr/>
              <a:t>6/21/2016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14886741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18C88-86D7-47C4-BDBB-7B1F25AAF422}" type="datetimeFigureOut">
              <a:rPr lang="en-US" smtClean="0"/>
              <a:pPr/>
              <a:t>6/21/2016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08A0F-944D-40F6-88E2-598309F93493}" type="slidenum">
              <a:rPr lang="en-US" smtClean="0"/>
              <a:pPr/>
              <a:t>‹#›</a:t>
            </a:fld>
            <a:endParaRPr lang="en-US"/>
          </a:p>
        </p:txBody>
      </p:sp>
    </p:spTree>
    <p:extLst>
      <p:ext uri="{BB962C8B-B14F-4D97-AF65-F5344CB8AC3E}">
        <p14:creationId xmlns:p14="http://schemas.microsoft.com/office/powerpoint/2010/main" xmlns="" val="117349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77873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Cyrus Great Cyropaedi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919" y="4291484"/>
            <a:ext cx="4286250" cy="2219326"/>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paxlibrorum.com/res/covers/tn_600_9780199535668_fron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10199" y="427210"/>
            <a:ext cx="3571875"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629400" y="6172200"/>
            <a:ext cx="1371600" cy="369332"/>
          </a:xfrm>
          <a:prstGeom prst="rect">
            <a:avLst/>
          </a:prstGeom>
          <a:noFill/>
        </p:spPr>
        <p:txBody>
          <a:bodyPr wrap="square" rtlCol="0">
            <a:spAutoFit/>
          </a:bodyPr>
          <a:lstStyle/>
          <a:p>
            <a:r>
              <a:rPr lang="en-US" b="1" dirty="0" smtClean="0"/>
              <a:t>484 - 425 BC</a:t>
            </a:r>
            <a:endParaRPr lang="en-US" b="1" dirty="0"/>
          </a:p>
        </p:txBody>
      </p:sp>
      <p:sp>
        <p:nvSpPr>
          <p:cNvPr id="5" name="TextBox 4"/>
          <p:cNvSpPr txBox="1"/>
          <p:nvPr/>
        </p:nvSpPr>
        <p:spPr>
          <a:xfrm>
            <a:off x="2209800" y="762000"/>
            <a:ext cx="1409360" cy="369332"/>
          </a:xfrm>
          <a:prstGeom prst="rect">
            <a:avLst/>
          </a:prstGeom>
          <a:noFill/>
        </p:spPr>
        <p:txBody>
          <a:bodyPr wrap="none" rtlCol="0">
            <a:spAutoFit/>
          </a:bodyPr>
          <a:lstStyle/>
          <a:p>
            <a:r>
              <a:rPr lang="en-US" b="1" dirty="0" smtClean="0"/>
              <a:t>430 – 354 BC</a:t>
            </a:r>
            <a:endParaRPr lang="en-US" b="1" dirty="0"/>
          </a:p>
        </p:txBody>
      </p:sp>
      <p:pic>
        <p:nvPicPr>
          <p:cNvPr id="2052" name="Picture 4" descr="http://schilbantiquarian.com/wp-content/uploads/DSC00976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0" y="1131332"/>
            <a:ext cx="4114800" cy="3086100"/>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http://antikforever.com/Dico/auteurs/images/xenophon05.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6200" y="304800"/>
            <a:ext cx="1828800" cy="25995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96935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3098" name="Picture 26" descr="http://sadigh.weebly.com/uploads/1/2/7/5/12751077/2794856_orig.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416"/>
          <a:stretch/>
        </p:blipFill>
        <p:spPr bwMode="auto">
          <a:xfrm>
            <a:off x="4190999" y="4139951"/>
            <a:ext cx="2880359" cy="2880360"/>
          </a:xfrm>
          <a:prstGeom prst="rect">
            <a:avLst/>
          </a:prstGeom>
          <a:noFill/>
          <a:extLst>
            <a:ext uri="{909E8E84-426E-40DD-AFC4-6F175D3DCCD1}">
              <a14:hiddenFill xmlns:a14="http://schemas.microsoft.com/office/drawing/2010/main" xmlns="">
                <a:solidFill>
                  <a:srgbClr val="FFFFFF"/>
                </a:solidFill>
              </a14:hiddenFill>
            </a:ext>
          </a:extLst>
        </p:spPr>
      </p:pic>
      <p:pic>
        <p:nvPicPr>
          <p:cNvPr id="3094" name="Picture 22" descr="https://s-media-cache-ak0.pinimg.com/236x/4d/a3/08/4da308bfa0c6d2860f59fcdb444934f3.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2149"/>
          <a:stretch/>
        </p:blipFill>
        <p:spPr bwMode="auto">
          <a:xfrm rot="16200000">
            <a:off x="969147" y="3475606"/>
            <a:ext cx="2743200" cy="4071891"/>
          </a:xfrm>
          <a:prstGeom prst="rect">
            <a:avLst/>
          </a:prstGeom>
          <a:noFill/>
          <a:extLst>
            <a:ext uri="{909E8E84-426E-40DD-AFC4-6F175D3DCCD1}">
              <a14:hiddenFill xmlns:a14="http://schemas.microsoft.com/office/drawing/2010/main" xmlns="">
                <a:solidFill>
                  <a:srgbClr val="FFFFFF"/>
                </a:solidFill>
              </a14:hiddenFill>
            </a:ext>
          </a:extLst>
        </p:spPr>
      </p:pic>
      <p:pic>
        <p:nvPicPr>
          <p:cNvPr id="3096" name="Picture 24" descr="https://chulie.files.wordpress.com/2008/07/ram-blog-dsc_008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800" y="228599"/>
            <a:ext cx="2743200" cy="410382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276600" y="228599"/>
            <a:ext cx="5867400" cy="2677656"/>
          </a:xfrm>
          <a:prstGeom prst="rect">
            <a:avLst/>
          </a:prstGeom>
          <a:noFill/>
        </p:spPr>
        <p:txBody>
          <a:bodyPr wrap="square" rtlCol="0">
            <a:spAutoFit/>
          </a:bodyPr>
          <a:lstStyle/>
          <a:p>
            <a:r>
              <a:rPr lang="en-US" sz="2400" b="1" dirty="0" smtClean="0">
                <a:latin typeface="Ezra SIL" panose="02000400000000000000" pitchFamily="2" charset="-79"/>
                <a:cs typeface="Ezra SIL" panose="02000400000000000000" pitchFamily="2" charset="-79"/>
              </a:rPr>
              <a:t>Daniel </a:t>
            </a:r>
            <a:r>
              <a:rPr lang="en-US" sz="2400" b="1" dirty="0">
                <a:latin typeface="Ezra SIL" panose="02000400000000000000" pitchFamily="2" charset="-79"/>
                <a:cs typeface="Ezra SIL" panose="02000400000000000000" pitchFamily="2" charset="-79"/>
              </a:rPr>
              <a:t>8:3  Then I lifted up mine eyes, </a:t>
            </a:r>
            <a:endParaRPr lang="en-US" sz="2400" b="1" dirty="0" smtClean="0">
              <a:latin typeface="Ezra SIL" panose="02000400000000000000" pitchFamily="2" charset="-79"/>
              <a:cs typeface="Ezra SIL" panose="02000400000000000000" pitchFamily="2" charset="-79"/>
            </a:endParaRPr>
          </a:p>
          <a:p>
            <a:r>
              <a:rPr lang="en-US" sz="2400" b="1" dirty="0" smtClean="0">
                <a:latin typeface="Ezra SIL" panose="02000400000000000000" pitchFamily="2" charset="-79"/>
                <a:cs typeface="Ezra SIL" panose="02000400000000000000" pitchFamily="2" charset="-79"/>
              </a:rPr>
              <a:t>and </a:t>
            </a:r>
            <a:r>
              <a:rPr lang="en-US" sz="2400" b="1" dirty="0">
                <a:latin typeface="Ezra SIL" panose="02000400000000000000" pitchFamily="2" charset="-79"/>
                <a:cs typeface="Ezra SIL" panose="02000400000000000000" pitchFamily="2" charset="-79"/>
              </a:rPr>
              <a:t>saw, and, behold, there stood before the river a ram which had two horns: and the two horns were high; but one was higher than the other, </a:t>
            </a:r>
            <a:endParaRPr lang="en-US" sz="2400" b="1" dirty="0" smtClean="0">
              <a:latin typeface="Ezra SIL" panose="02000400000000000000" pitchFamily="2" charset="-79"/>
              <a:cs typeface="Ezra SIL" panose="02000400000000000000" pitchFamily="2" charset="-79"/>
            </a:endParaRPr>
          </a:p>
          <a:p>
            <a:r>
              <a:rPr lang="en-US" sz="2400" b="1" dirty="0" smtClean="0">
                <a:latin typeface="Ezra SIL" panose="02000400000000000000" pitchFamily="2" charset="-79"/>
                <a:cs typeface="Ezra SIL" panose="02000400000000000000" pitchFamily="2" charset="-79"/>
              </a:rPr>
              <a:t>and </a:t>
            </a:r>
            <a:r>
              <a:rPr lang="en-US" sz="2400" b="1" dirty="0">
                <a:latin typeface="Ezra SIL" panose="02000400000000000000" pitchFamily="2" charset="-79"/>
                <a:cs typeface="Ezra SIL" panose="02000400000000000000" pitchFamily="2" charset="-79"/>
              </a:rPr>
              <a:t>the higher </a:t>
            </a:r>
            <a:endParaRPr lang="en-US" sz="2400" b="1" dirty="0" smtClean="0">
              <a:latin typeface="Ezra SIL" panose="02000400000000000000" pitchFamily="2" charset="-79"/>
              <a:cs typeface="Ezra SIL" panose="02000400000000000000" pitchFamily="2" charset="-79"/>
            </a:endParaRPr>
          </a:p>
          <a:p>
            <a:r>
              <a:rPr lang="en-US" sz="2400" b="1" dirty="0" smtClean="0">
                <a:latin typeface="Ezra SIL" panose="02000400000000000000" pitchFamily="2" charset="-79"/>
                <a:cs typeface="Ezra SIL" panose="02000400000000000000" pitchFamily="2" charset="-79"/>
              </a:rPr>
              <a:t>came </a:t>
            </a:r>
            <a:r>
              <a:rPr lang="en-US" sz="2400" b="1" dirty="0">
                <a:latin typeface="Ezra SIL" panose="02000400000000000000" pitchFamily="2" charset="-79"/>
                <a:cs typeface="Ezra SIL" panose="02000400000000000000" pitchFamily="2" charset="-79"/>
              </a:rPr>
              <a:t>up last</a:t>
            </a:r>
            <a:r>
              <a:rPr lang="en-US" dirty="0"/>
              <a:t>.</a:t>
            </a:r>
          </a:p>
        </p:txBody>
      </p:sp>
      <p:pic>
        <p:nvPicPr>
          <p:cNvPr id="3084" name="Picture 12" descr="http://www.666man.net/files/ram.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67400" y="2209800"/>
            <a:ext cx="3008585"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25825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050" name="Picture 2" descr="http://fourhorsemen.orgfree.com/images/2hornedra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7800"/>
            <a:ext cx="9144000" cy="4371315"/>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47183" t="18364" r="116" b="68015"/>
          <a:stretch/>
        </p:blipFill>
        <p:spPr>
          <a:xfrm>
            <a:off x="2500312" y="-14288"/>
            <a:ext cx="5943600" cy="1187098"/>
          </a:xfrm>
          <a:prstGeom prst="rect">
            <a:avLst/>
          </a:prstGeom>
        </p:spPr>
      </p:pic>
      <p:sp>
        <p:nvSpPr>
          <p:cNvPr id="2" name="Right Arrow 1"/>
          <p:cNvSpPr/>
          <p:nvPr/>
        </p:nvSpPr>
        <p:spPr>
          <a:xfrm>
            <a:off x="3200400" y="1111783"/>
            <a:ext cx="857104" cy="2423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www.666man.net/files/ram.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5681" y="2030767"/>
            <a:ext cx="2181225" cy="16573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74468" y="5949517"/>
            <a:ext cx="8610600" cy="830997"/>
          </a:xfrm>
          <a:prstGeom prst="rect">
            <a:avLst/>
          </a:prstGeom>
          <a:noFill/>
        </p:spPr>
        <p:txBody>
          <a:bodyPr wrap="square" rtlCol="0">
            <a:spAutoFit/>
          </a:bodyPr>
          <a:lstStyle/>
          <a:p>
            <a:r>
              <a:rPr lang="en-US" sz="2400" b="1" dirty="0" smtClean="0">
                <a:latin typeface="Ezra SIL" panose="02000400000000000000" pitchFamily="2" charset="-79"/>
                <a:cs typeface="Ezra SIL" panose="02000400000000000000" pitchFamily="2" charset="-79"/>
              </a:rPr>
              <a:t>Daniel </a:t>
            </a:r>
            <a:r>
              <a:rPr lang="en-US" sz="2400" b="1" dirty="0">
                <a:latin typeface="Ezra SIL" panose="02000400000000000000" pitchFamily="2" charset="-79"/>
                <a:cs typeface="Ezra SIL" panose="02000400000000000000" pitchFamily="2" charset="-79"/>
              </a:rPr>
              <a:t>8:4  I saw the ram pushing westward, and northward, and southward; so that no beasts might stand before him</a:t>
            </a:r>
          </a:p>
        </p:txBody>
      </p:sp>
    </p:spTree>
    <p:extLst>
      <p:ext uri="{BB962C8B-B14F-4D97-AF65-F5344CB8AC3E}">
        <p14:creationId xmlns:p14="http://schemas.microsoft.com/office/powerpoint/2010/main" xmlns="" val="7086272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4106" name="Picture 10" descr="http://zaned606ancientpersia.weebly.com/uploads/2/6/8/4/26847254/5907521_orig.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36" y="-15089"/>
            <a:ext cx="5219700" cy="2571751"/>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2ndlook.files.wordpress.com/2009/01/cyrus-the-great-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94" t="-368" r="494" b="-3788"/>
          <a:stretch/>
        </p:blipFill>
        <p:spPr bwMode="auto">
          <a:xfrm>
            <a:off x="5039008" y="-15089"/>
            <a:ext cx="4114800" cy="427021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061311" y="63570"/>
            <a:ext cx="4070193" cy="2585323"/>
          </a:xfrm>
          <a:prstGeom prst="rect">
            <a:avLst/>
          </a:prstGeom>
          <a:noFill/>
        </p:spPr>
        <p:txBody>
          <a:bodyPr wrap="square" rtlCol="0">
            <a:spAutoFit/>
          </a:bodyPr>
          <a:lstStyle/>
          <a:p>
            <a:r>
              <a:rPr lang="en-US" dirty="0" smtClean="0">
                <a:latin typeface="Eras Bold ITC" panose="020B0907030504020204" pitchFamily="34" charset="0"/>
              </a:rPr>
              <a:t>            </a:t>
            </a:r>
            <a:r>
              <a:rPr lang="en-US" dirty="0" smtClean="0">
                <a:latin typeface="Ezra SIL" panose="02000400000000000000" pitchFamily="2" charset="-79"/>
                <a:cs typeface="Ezra SIL" panose="02000400000000000000" pitchFamily="2" charset="-79"/>
              </a:rPr>
              <a:t>Then </a:t>
            </a:r>
            <a:r>
              <a:rPr lang="en-US" dirty="0">
                <a:latin typeface="Ezra SIL" panose="02000400000000000000" pitchFamily="2" charset="-79"/>
                <a:cs typeface="Ezra SIL" panose="02000400000000000000" pitchFamily="2" charset="-79"/>
              </a:rPr>
              <a:t>the </a:t>
            </a:r>
            <a:r>
              <a:rPr lang="en-US" dirty="0" err="1">
                <a:latin typeface="Ezra SIL" panose="02000400000000000000" pitchFamily="2" charset="-79"/>
                <a:cs typeface="Ezra SIL" panose="02000400000000000000" pitchFamily="2" charset="-79"/>
              </a:rPr>
              <a:t>Carians</a:t>
            </a:r>
            <a:r>
              <a:rPr lang="en-US" dirty="0">
                <a:latin typeface="Ezra SIL" panose="02000400000000000000" pitchFamily="2" charset="-79"/>
                <a:cs typeface="Ezra SIL" panose="02000400000000000000" pitchFamily="2" charset="-79"/>
              </a:rPr>
              <a:t> fell into strife and civil war with one another; they were </a:t>
            </a:r>
            <a:r>
              <a:rPr lang="en-US" dirty="0" smtClean="0">
                <a:latin typeface="Ezra SIL" panose="02000400000000000000" pitchFamily="2" charset="-79"/>
                <a:cs typeface="Ezra SIL" panose="02000400000000000000" pitchFamily="2" charset="-79"/>
              </a:rPr>
              <a:t>entrenched </a:t>
            </a:r>
            <a:r>
              <a:rPr lang="en-US" dirty="0">
                <a:latin typeface="Ezra SIL" panose="02000400000000000000" pitchFamily="2" charset="-79"/>
                <a:cs typeface="Ezra SIL" panose="02000400000000000000" pitchFamily="2" charset="-79"/>
              </a:rPr>
              <a:t>in strongholds, and both sides called upon Cyrus for assistance. So while Cyrus himself stayed in Sardis to make siege-engines and battering rams to demolish the walls of such as should refuse to submit...</a:t>
            </a:r>
          </a:p>
        </p:txBody>
      </p:sp>
      <p:sp>
        <p:nvSpPr>
          <p:cNvPr id="5" name="TextBox 4"/>
          <p:cNvSpPr txBox="1"/>
          <p:nvPr/>
        </p:nvSpPr>
        <p:spPr>
          <a:xfrm>
            <a:off x="5059321" y="2841197"/>
            <a:ext cx="4001083" cy="3693319"/>
          </a:xfrm>
          <a:prstGeom prst="rect">
            <a:avLst/>
          </a:prstGeom>
          <a:noFill/>
        </p:spPr>
        <p:txBody>
          <a:bodyPr wrap="square" rtlCol="0">
            <a:spAutoFit/>
          </a:bodyPr>
          <a:lstStyle/>
          <a:p>
            <a:r>
              <a:rPr lang="en-US" dirty="0" smtClean="0">
                <a:latin typeface="Ezra SIL" panose="02000400000000000000" pitchFamily="2" charset="-79"/>
                <a:cs typeface="Ezra SIL" panose="02000400000000000000" pitchFamily="2" charset="-79"/>
              </a:rPr>
              <a:t>Cyrus</a:t>
            </a:r>
            <a:r>
              <a:rPr lang="en-US" dirty="0">
                <a:latin typeface="Ezra SIL" panose="02000400000000000000" pitchFamily="2" charset="-79"/>
                <a:cs typeface="Ezra SIL" panose="02000400000000000000" pitchFamily="2" charset="-79"/>
              </a:rPr>
              <a:t>, leaving behind a large garrison of foot-soldiers, started from Sardis in company with Croesus; and he took with him many wagons loaded with valuables of every sort. And Croesus also had come with an accurate inventory of what was in each wagon; and as he handed the lists to Cyrus he said: </a:t>
            </a:r>
            <a:r>
              <a:rPr lang="en-US" dirty="0" smtClean="0">
                <a:latin typeface="Ezra SIL" panose="02000400000000000000" pitchFamily="2" charset="-79"/>
                <a:cs typeface="Ezra SIL" panose="02000400000000000000" pitchFamily="2" charset="-79"/>
              </a:rPr>
              <a:t>“From </a:t>
            </a:r>
            <a:r>
              <a:rPr lang="en-US" dirty="0">
                <a:latin typeface="Ezra SIL" panose="02000400000000000000" pitchFamily="2" charset="-79"/>
                <a:cs typeface="Ezra SIL" panose="02000400000000000000" pitchFamily="2" charset="-79"/>
              </a:rPr>
              <a:t>this, Cyrus, you may know who renders to you in full that of which he has charge and who does not</a:t>
            </a:r>
            <a:r>
              <a:rPr lang="en-US" dirty="0" smtClean="0">
                <a:latin typeface="Ezra SIL" panose="02000400000000000000" pitchFamily="2" charset="-79"/>
                <a:cs typeface="Ezra SIL" panose="02000400000000000000" pitchFamily="2" charset="-79"/>
              </a:rPr>
              <a:t>.”</a:t>
            </a:r>
            <a:endParaRPr lang="en-US" dirty="0">
              <a:latin typeface="Ezra SIL" panose="02000400000000000000" pitchFamily="2" charset="-79"/>
              <a:cs typeface="Ezra SIL" panose="02000400000000000000" pitchFamily="2" charset="-79"/>
            </a:endParaRPr>
          </a:p>
        </p:txBody>
      </p:sp>
      <p:sp>
        <p:nvSpPr>
          <p:cNvPr id="6" name="TextBox 5"/>
          <p:cNvSpPr txBox="1"/>
          <p:nvPr/>
        </p:nvSpPr>
        <p:spPr>
          <a:xfrm>
            <a:off x="152398" y="2667000"/>
            <a:ext cx="4796167" cy="3416320"/>
          </a:xfrm>
          <a:prstGeom prst="rect">
            <a:avLst/>
          </a:prstGeom>
          <a:noFill/>
        </p:spPr>
        <p:txBody>
          <a:bodyPr wrap="square" rtlCol="0">
            <a:spAutoFit/>
          </a:bodyPr>
          <a:lstStyle/>
          <a:p>
            <a:r>
              <a:rPr lang="en-US" dirty="0" smtClean="0">
                <a:latin typeface="Ezra SIL" panose="02000400000000000000" pitchFamily="2" charset="-79"/>
                <a:cs typeface="Ezra SIL" panose="02000400000000000000" pitchFamily="2" charset="-79"/>
              </a:rPr>
              <a:t>On </a:t>
            </a:r>
            <a:r>
              <a:rPr lang="en-US" dirty="0">
                <a:latin typeface="Ezra SIL" panose="02000400000000000000" pitchFamily="2" charset="-79"/>
                <a:cs typeface="Ezra SIL" panose="02000400000000000000" pitchFamily="2" charset="-79"/>
              </a:rPr>
              <a:t>the way to Babylon he subdued Greater Phrygia and Cappadocia and reduced the Arabians to submission. From all these he secured armor for not less than forty thousand Persian horsemen, and many horses taken from the prisoners he distributed among all the divisions of his allies. And thus he arrived before Babylon with a great host of cavalry, and a great host of bowmen and spearmen, and a multitude of slingers that was beyond number.</a:t>
            </a:r>
          </a:p>
        </p:txBody>
      </p:sp>
      <p:sp>
        <p:nvSpPr>
          <p:cNvPr id="7" name="TextBox 6"/>
          <p:cNvSpPr txBox="1"/>
          <p:nvPr/>
        </p:nvSpPr>
        <p:spPr>
          <a:xfrm>
            <a:off x="4119652" y="-76200"/>
            <a:ext cx="1657826" cy="584775"/>
          </a:xfrm>
          <a:prstGeom prst="rect">
            <a:avLst/>
          </a:prstGeom>
          <a:noFill/>
        </p:spPr>
        <p:txBody>
          <a:bodyPr wrap="none" rtlCol="0">
            <a:spAutoFit/>
          </a:bodyPr>
          <a:lstStyle/>
          <a:p>
            <a:r>
              <a:rPr lang="en-US" sz="3200" dirty="0" smtClean="0">
                <a:latin typeface="Eras Bold ITC" panose="020B0907030504020204" pitchFamily="34" charset="0"/>
              </a:rPr>
              <a:t>540 BC</a:t>
            </a:r>
            <a:endParaRPr lang="en-US" sz="3200" dirty="0">
              <a:latin typeface="Eras Bold ITC" panose="020B0907030504020204" pitchFamily="34" charset="0"/>
            </a:endParaRPr>
          </a:p>
        </p:txBody>
      </p:sp>
    </p:spTree>
    <p:extLst>
      <p:ext uri="{BB962C8B-B14F-4D97-AF65-F5344CB8AC3E}">
        <p14:creationId xmlns:p14="http://schemas.microsoft.com/office/powerpoint/2010/main" xmlns="" val="41958820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100"/>
                                        </p:tgtEl>
                                        <p:attrNameLst>
                                          <p:attrName>style.opacity</p:attrName>
                                        </p:attrNameLst>
                                      </p:cBhvr>
                                      <p:to>
                                        <p:strVal val="0.15"/>
                                      </p:to>
                                    </p:set>
                                    <p:animEffect filter="image" prLst="opacity: 0.15">
                                      <p:cBhvr rctx="IE">
                                        <p:cTn id="7" dur="indefinite"/>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r="2040" b="2480"/>
          <a:stretch/>
        </p:blipFill>
        <p:spPr>
          <a:xfrm>
            <a:off x="0" y="3774136"/>
            <a:ext cx="4105513" cy="3083864"/>
          </a:xfrm>
          <a:prstGeom prst="rect">
            <a:avLst/>
          </a:prstGeom>
        </p:spPr>
      </p:pic>
      <p:sp>
        <p:nvSpPr>
          <p:cNvPr id="2" name="TextBox 1"/>
          <p:cNvSpPr txBox="1"/>
          <p:nvPr/>
        </p:nvSpPr>
        <p:spPr>
          <a:xfrm>
            <a:off x="7239000" y="2354062"/>
            <a:ext cx="1657826" cy="584775"/>
          </a:xfrm>
          <a:prstGeom prst="rect">
            <a:avLst/>
          </a:prstGeom>
          <a:noFill/>
        </p:spPr>
        <p:txBody>
          <a:bodyPr wrap="none" rtlCol="0">
            <a:spAutoFit/>
          </a:bodyPr>
          <a:lstStyle/>
          <a:p>
            <a:r>
              <a:rPr lang="en-US" sz="3200" dirty="0" smtClean="0">
                <a:latin typeface="Eras Bold ITC" panose="020B0907030504020204" pitchFamily="34" charset="0"/>
              </a:rPr>
              <a:t>539 BC</a:t>
            </a:r>
            <a:endParaRPr lang="en-US" sz="3200" dirty="0">
              <a:latin typeface="Eras Bold ITC" panose="020B0907030504020204" pitchFamily="34" charset="0"/>
            </a:endParaRPr>
          </a:p>
        </p:txBody>
      </p:sp>
      <p:pic>
        <p:nvPicPr>
          <p:cNvPr id="2050" name="Picture 2" descr="http://gutenberg.net.au/ebooks14/1400581h-images/Darius-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52400"/>
            <a:ext cx="6931152" cy="4115906"/>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http://kefner.org/media/c1/persian-empire-history/persian-empire-history-007.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4724400" y="3947005"/>
            <a:ext cx="4114800" cy="27486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65596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4" descr="http://www.gospeldoctrine.com/sites/gospeldoctrine.com/files/1babylon.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903738"/>
            <a:ext cx="9144000" cy="494686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47173" t="18583" r="126" b="67887"/>
          <a:stretch/>
        </p:blipFill>
        <p:spPr>
          <a:xfrm>
            <a:off x="2514600" y="168579"/>
            <a:ext cx="5943600" cy="1179209"/>
          </a:xfrm>
          <a:prstGeom prst="rect">
            <a:avLst/>
          </a:prstGeom>
        </p:spPr>
      </p:pic>
      <p:sp>
        <p:nvSpPr>
          <p:cNvPr id="4" name="Right Arrow 3"/>
          <p:cNvSpPr/>
          <p:nvPr/>
        </p:nvSpPr>
        <p:spPr>
          <a:xfrm>
            <a:off x="3276600" y="1270544"/>
            <a:ext cx="1600200" cy="2423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397513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https://s-media-cache-ak0.pinimg.com/736x/9a/12/b1/9a12b16021170a1a4de283c40c86842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414" y="0"/>
            <a:ext cx="4572000" cy="4422914"/>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www.worldhistoryplus.com/worldhistorypictures/-6/historia-de-las-naciones255%5bper%5d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33600" y="2869545"/>
            <a:ext cx="5715000" cy="396478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messagetoeagle.com/images/cyrusbillofrights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59767" y="18495"/>
            <a:ext cx="3657600" cy="39014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29050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3505200"/>
            <a:ext cx="4114800" cy="3253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76200"/>
            <a:ext cx="5486400" cy="45710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5943600" y="914400"/>
            <a:ext cx="2438400" cy="1815882"/>
          </a:xfrm>
          <a:prstGeom prst="rect">
            <a:avLst/>
          </a:prstGeom>
          <a:noFill/>
        </p:spPr>
        <p:txBody>
          <a:bodyPr wrap="square" rtlCol="0">
            <a:spAutoFit/>
          </a:bodyPr>
          <a:lstStyle/>
          <a:p>
            <a:pPr algn="ctr"/>
            <a:r>
              <a:rPr lang="en-US" sz="2800" dirty="0">
                <a:latin typeface="GranthamOutline" pitchFamily="2" charset="0"/>
              </a:rPr>
              <a:t>MENE </a:t>
            </a:r>
            <a:r>
              <a:rPr lang="en-US" sz="2800" dirty="0" err="1" smtClean="0">
                <a:latin typeface="GranthamOutline" pitchFamily="2" charset="0"/>
              </a:rPr>
              <a:t>MENE</a:t>
            </a:r>
            <a:endParaRPr lang="en-US" sz="2800" dirty="0" smtClean="0">
              <a:latin typeface="GranthamOutline" pitchFamily="2" charset="0"/>
            </a:endParaRPr>
          </a:p>
          <a:p>
            <a:pPr algn="ctr"/>
            <a:r>
              <a:rPr lang="en-US" sz="2800" dirty="0" smtClean="0">
                <a:latin typeface="GranthamOutline" pitchFamily="2" charset="0"/>
              </a:rPr>
              <a:t>TEKEL</a:t>
            </a:r>
          </a:p>
          <a:p>
            <a:pPr algn="ctr"/>
            <a:r>
              <a:rPr lang="en-US" sz="2800" dirty="0" smtClean="0">
                <a:latin typeface="GranthamOutline" pitchFamily="2" charset="0"/>
              </a:rPr>
              <a:t>UPHARSIN</a:t>
            </a:r>
            <a:endParaRPr lang="en-US" sz="2800" dirty="0">
              <a:latin typeface="GranthamOutline" pitchFamily="2" charset="0"/>
            </a:endParaRP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0" y="4876800"/>
            <a:ext cx="3657600" cy="1798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5943600" y="914400"/>
            <a:ext cx="2743200" cy="1938992"/>
          </a:xfrm>
          <a:prstGeom prst="rect">
            <a:avLst/>
          </a:prstGeom>
          <a:noFill/>
        </p:spPr>
        <p:txBody>
          <a:bodyPr wrap="square" rtlCol="0">
            <a:spAutoFit/>
          </a:bodyPr>
          <a:lstStyle/>
          <a:p>
            <a:pPr algn="ctr"/>
            <a:r>
              <a:rPr lang="he-IL" sz="4000" dirty="0" smtClean="0">
                <a:latin typeface="Ezra SIL" panose="02000400000000000000" pitchFamily="2" charset="-79"/>
                <a:cs typeface="Ezra SIL" panose="02000400000000000000" pitchFamily="2" charset="-79"/>
              </a:rPr>
              <a:t>מנא </a:t>
            </a:r>
            <a:r>
              <a:rPr lang="he-IL" sz="4000" dirty="0">
                <a:latin typeface="Ezra SIL" panose="02000400000000000000" pitchFamily="2" charset="-79"/>
                <a:cs typeface="Ezra SIL" panose="02000400000000000000" pitchFamily="2" charset="-79"/>
              </a:rPr>
              <a:t>מנא </a:t>
            </a:r>
            <a:r>
              <a:rPr lang="he-IL" sz="4000" dirty="0" smtClean="0">
                <a:latin typeface="Ezra SIL" panose="02000400000000000000" pitchFamily="2" charset="-79"/>
                <a:cs typeface="Ezra SIL" panose="02000400000000000000" pitchFamily="2" charset="-79"/>
              </a:rPr>
              <a:t>תקל</a:t>
            </a:r>
            <a:endParaRPr lang="en-US" sz="4000" dirty="0" smtClean="0">
              <a:latin typeface="Ezra SIL" panose="02000400000000000000" pitchFamily="2" charset="-79"/>
              <a:cs typeface="Ezra SIL" panose="02000400000000000000" pitchFamily="2" charset="-79"/>
            </a:endParaRPr>
          </a:p>
          <a:p>
            <a:pPr algn="ctr"/>
            <a:r>
              <a:rPr lang="he-IL" sz="4000" dirty="0" smtClean="0">
                <a:latin typeface="Ezra SIL" panose="02000400000000000000" pitchFamily="2" charset="-79"/>
                <a:cs typeface="Ezra SIL" panose="02000400000000000000" pitchFamily="2" charset="-79"/>
              </a:rPr>
              <a:t> </a:t>
            </a:r>
            <a:r>
              <a:rPr lang="he-IL" sz="4000" dirty="0">
                <a:latin typeface="Ezra SIL" panose="02000400000000000000" pitchFamily="2" charset="-79"/>
                <a:cs typeface="Ezra SIL" panose="02000400000000000000" pitchFamily="2" charset="-79"/>
              </a:rPr>
              <a:t>ופרסין</a:t>
            </a:r>
            <a:endParaRPr lang="en-US" sz="4000" dirty="0">
              <a:latin typeface="Ezra SIL" panose="02000400000000000000" pitchFamily="2" charset="-79"/>
              <a:cs typeface="Ezra SIL" panose="02000400000000000000" pitchFamily="2" charset="-79"/>
            </a:endParaRPr>
          </a:p>
        </p:txBody>
      </p:sp>
    </p:spTree>
    <p:extLst>
      <p:ext uri="{BB962C8B-B14F-4D97-AF65-F5344CB8AC3E}">
        <p14:creationId xmlns:p14="http://schemas.microsoft.com/office/powerpoint/2010/main" xmlns="" val="28953975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7000"/>
                            </p:stCondLst>
                            <p:childTnLst>
                              <p:par>
                                <p:cTn id="9" presetID="10" presetClass="exit" presetSubtype="0" fill="hold" grpId="0" nodeType="afterEffect">
                                  <p:stCondLst>
                                    <p:cond delay="5000"/>
                                  </p:stCondLst>
                                  <p:childTnLst>
                                    <p:animEffect transition="out" filter="fade">
                                      <p:cBhvr>
                                        <p:cTn id="10" dur="5000"/>
                                        <p:tgtEl>
                                          <p:spTgt spid="4"/>
                                        </p:tgtEl>
                                      </p:cBhvr>
                                    </p:animEffect>
                                    <p:set>
                                      <p:cBhvr>
                                        <p:cTn id="11" dur="1" fill="hold">
                                          <p:stCondLst>
                                            <p:cond delay="4999"/>
                                          </p:stCondLst>
                                        </p:cTn>
                                        <p:tgtEl>
                                          <p:spTgt spid="4"/>
                                        </p:tgtEl>
                                        <p:attrNameLst>
                                          <p:attrName>style.visibility</p:attrName>
                                        </p:attrNameLst>
                                      </p:cBhvr>
                                      <p:to>
                                        <p:strVal val="hidden"/>
                                      </p:to>
                                    </p:set>
                                  </p:childTnLst>
                                </p:cTn>
                              </p:par>
                            </p:childTnLst>
                          </p:cTn>
                        </p:par>
                        <p:par>
                          <p:cTn id="12" fill="hold">
                            <p:stCondLst>
                              <p:cond delay="17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2" descr="D:\DD\Graphics\Bible Graphics\Babylon\soldat_perse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22774" y="751820"/>
            <a:ext cx="3114675" cy="4695825"/>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7859" y="381000"/>
            <a:ext cx="5486400" cy="34424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1176" y="3968644"/>
            <a:ext cx="4114800" cy="26128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5956742" y="228600"/>
            <a:ext cx="2846741" cy="523220"/>
          </a:xfrm>
          <a:prstGeom prst="rect">
            <a:avLst/>
          </a:prstGeom>
          <a:noFill/>
        </p:spPr>
        <p:txBody>
          <a:bodyPr wrap="none" rtlCol="0">
            <a:spAutoFit/>
          </a:bodyPr>
          <a:lstStyle/>
          <a:p>
            <a:r>
              <a:rPr lang="en-US" sz="2800" b="1" dirty="0" smtClean="0"/>
              <a:t>Medes &amp; Persians</a:t>
            </a:r>
            <a:endParaRPr lang="en-US" sz="2800" b="1" dirty="0"/>
          </a:p>
        </p:txBody>
      </p:sp>
      <p:sp>
        <p:nvSpPr>
          <p:cNvPr id="3" name="TextBox 2"/>
          <p:cNvSpPr txBox="1"/>
          <p:nvPr/>
        </p:nvSpPr>
        <p:spPr>
          <a:xfrm>
            <a:off x="4419600" y="5715000"/>
            <a:ext cx="3857851" cy="892552"/>
          </a:xfrm>
          <a:prstGeom prst="rect">
            <a:avLst/>
          </a:prstGeom>
          <a:noFill/>
        </p:spPr>
        <p:txBody>
          <a:bodyPr wrap="none" rtlCol="0">
            <a:spAutoFit/>
          </a:bodyPr>
          <a:lstStyle/>
          <a:p>
            <a:r>
              <a:rPr lang="en-US" sz="2600" b="1" dirty="0" smtClean="0"/>
              <a:t>5:31 Darius the Median </a:t>
            </a:r>
          </a:p>
          <a:p>
            <a:r>
              <a:rPr lang="en-US" sz="2600" b="1" dirty="0"/>
              <a:t> </a:t>
            </a:r>
            <a:r>
              <a:rPr lang="en-US" sz="2600" b="1" dirty="0" smtClean="0"/>
              <a:t>        received the kingdom</a:t>
            </a:r>
            <a:endParaRPr lang="en-US" sz="2600" b="1" dirty="0"/>
          </a:p>
        </p:txBody>
      </p:sp>
    </p:spTree>
    <p:extLst>
      <p:ext uri="{BB962C8B-B14F-4D97-AF65-F5344CB8AC3E}">
        <p14:creationId xmlns:p14="http://schemas.microsoft.com/office/powerpoint/2010/main" xmlns="" val="18334737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D:\DD\Graphics\Bible Graphics\Babylon\Horns_Ram.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620" r="9434"/>
          <a:stretch/>
        </p:blipFill>
        <p:spPr bwMode="auto">
          <a:xfrm>
            <a:off x="287045" y="304800"/>
            <a:ext cx="3947312" cy="31002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353759" y="228600"/>
            <a:ext cx="4648200" cy="1569660"/>
          </a:xfrm>
          <a:prstGeom prst="rect">
            <a:avLst/>
          </a:prstGeom>
          <a:noFill/>
        </p:spPr>
        <p:txBody>
          <a:bodyPr wrap="square" rtlCol="0">
            <a:spAutoFit/>
          </a:bodyPr>
          <a:lstStyle/>
          <a:p>
            <a:r>
              <a:rPr lang="en-US" sz="2400" b="1" dirty="0" smtClean="0">
                <a:cs typeface="Ezra SIL" panose="02000400000000000000" pitchFamily="2" charset="-79"/>
              </a:rPr>
              <a:t>Dan. 8:3</a:t>
            </a:r>
          </a:p>
          <a:p>
            <a:r>
              <a:rPr lang="en-US" sz="2400" b="1" dirty="0" smtClean="0">
                <a:cs typeface="Ezra SIL" panose="02000400000000000000" pitchFamily="2" charset="-79"/>
              </a:rPr>
              <a:t>the </a:t>
            </a:r>
            <a:r>
              <a:rPr lang="en-US" sz="2400" b="1" dirty="0">
                <a:cs typeface="Ezra SIL" panose="02000400000000000000" pitchFamily="2" charset="-79"/>
              </a:rPr>
              <a:t>two horns were high; but one was </a:t>
            </a:r>
            <a:r>
              <a:rPr lang="en-US" sz="2400" b="1" dirty="0" smtClean="0">
                <a:cs typeface="Ezra SIL" panose="02000400000000000000" pitchFamily="2" charset="-79"/>
              </a:rPr>
              <a:t>higher </a:t>
            </a:r>
            <a:r>
              <a:rPr lang="en-US" sz="2400" b="1" dirty="0">
                <a:cs typeface="Ezra SIL" panose="02000400000000000000" pitchFamily="2" charset="-79"/>
              </a:rPr>
              <a:t>than the other, </a:t>
            </a:r>
            <a:r>
              <a:rPr lang="en-US" sz="2400" b="1" dirty="0" smtClean="0">
                <a:cs typeface="Ezra SIL" panose="02000400000000000000" pitchFamily="2" charset="-79"/>
              </a:rPr>
              <a:t>and </a:t>
            </a:r>
            <a:r>
              <a:rPr lang="en-US" sz="2400" b="1" dirty="0">
                <a:cs typeface="Ezra SIL" panose="02000400000000000000" pitchFamily="2" charset="-79"/>
              </a:rPr>
              <a:t>the higher </a:t>
            </a:r>
            <a:r>
              <a:rPr lang="en-US" sz="2400" b="1" dirty="0" smtClean="0">
                <a:cs typeface="Ezra SIL" panose="02000400000000000000" pitchFamily="2" charset="-79"/>
              </a:rPr>
              <a:t>came </a:t>
            </a:r>
            <a:r>
              <a:rPr lang="en-US" sz="2400" b="1" dirty="0">
                <a:cs typeface="Ezra SIL" panose="02000400000000000000" pitchFamily="2" charset="-79"/>
              </a:rPr>
              <a:t>up last</a:t>
            </a:r>
            <a:r>
              <a:rPr lang="en-US" sz="2400" dirty="0" smtClean="0"/>
              <a:t>.</a:t>
            </a:r>
            <a:endParaRPr lang="en-US" sz="2400" dirty="0"/>
          </a:p>
        </p:txBody>
      </p:sp>
      <p:sp>
        <p:nvSpPr>
          <p:cNvPr id="4" name="TextBox 3"/>
          <p:cNvSpPr txBox="1"/>
          <p:nvPr/>
        </p:nvSpPr>
        <p:spPr>
          <a:xfrm>
            <a:off x="4353758" y="1981200"/>
            <a:ext cx="4648201" cy="1569660"/>
          </a:xfrm>
          <a:prstGeom prst="rect">
            <a:avLst/>
          </a:prstGeom>
          <a:noFill/>
        </p:spPr>
        <p:txBody>
          <a:bodyPr wrap="square" rtlCol="0">
            <a:spAutoFit/>
          </a:bodyPr>
          <a:lstStyle/>
          <a:p>
            <a:r>
              <a:rPr lang="en-US" sz="2400" b="1" dirty="0" smtClean="0">
                <a:cs typeface="Ezra SIL" panose="02000400000000000000" pitchFamily="2" charset="-79"/>
              </a:rPr>
              <a:t>Dan. 6:28</a:t>
            </a:r>
          </a:p>
          <a:p>
            <a:r>
              <a:rPr lang="en-US" sz="2400" b="1" dirty="0">
                <a:cs typeface="Ezra SIL" panose="02000400000000000000" pitchFamily="2" charset="-79"/>
              </a:rPr>
              <a:t> So this Daniel prospered in the reign of Darius, </a:t>
            </a:r>
            <a:r>
              <a:rPr lang="en-US" sz="2400" b="1" dirty="0" smtClean="0">
                <a:cs typeface="Ezra SIL" panose="02000400000000000000" pitchFamily="2" charset="-79"/>
              </a:rPr>
              <a:t>AND </a:t>
            </a:r>
            <a:r>
              <a:rPr lang="en-US" sz="2400" b="1" dirty="0">
                <a:cs typeface="Ezra SIL" panose="02000400000000000000" pitchFamily="2" charset="-79"/>
              </a:rPr>
              <a:t>in the reign of Cyrus the Persian</a:t>
            </a:r>
            <a:r>
              <a:rPr lang="en-US" sz="2400" dirty="0"/>
              <a:t>.</a:t>
            </a:r>
            <a:endParaRPr lang="en-US" sz="2400" dirty="0">
              <a:cs typeface="Ezra SIL" panose="02000400000000000000" pitchFamily="2" charset="-79"/>
            </a:endParaRPr>
          </a:p>
        </p:txBody>
      </p:sp>
      <p:sp>
        <p:nvSpPr>
          <p:cNvPr id="5" name="TextBox 4"/>
          <p:cNvSpPr txBox="1"/>
          <p:nvPr/>
        </p:nvSpPr>
        <p:spPr>
          <a:xfrm>
            <a:off x="287045" y="3962400"/>
            <a:ext cx="8381999" cy="2677656"/>
          </a:xfrm>
          <a:prstGeom prst="rect">
            <a:avLst/>
          </a:prstGeom>
          <a:noFill/>
        </p:spPr>
        <p:txBody>
          <a:bodyPr wrap="square" rtlCol="0">
            <a:spAutoFit/>
          </a:bodyPr>
          <a:lstStyle/>
          <a:p>
            <a:r>
              <a:rPr lang="en-US" sz="2400" b="1" dirty="0">
                <a:cs typeface="Ezra SIL" panose="02000400000000000000" pitchFamily="2" charset="-79"/>
              </a:rPr>
              <a:t>Dan </a:t>
            </a:r>
            <a:r>
              <a:rPr lang="en-US" sz="2400" b="1" dirty="0" smtClean="0">
                <a:cs typeface="Ezra SIL" panose="02000400000000000000" pitchFamily="2" charset="-79"/>
              </a:rPr>
              <a:t>9:1-2  </a:t>
            </a:r>
            <a:r>
              <a:rPr lang="en-US" sz="2400" b="1" dirty="0">
                <a:cs typeface="Ezra SIL" panose="02000400000000000000" pitchFamily="2" charset="-79"/>
              </a:rPr>
              <a:t>In the </a:t>
            </a:r>
            <a:r>
              <a:rPr lang="en-US" sz="2400" b="1" dirty="0">
                <a:solidFill>
                  <a:srgbClr val="0000FF"/>
                </a:solidFill>
                <a:cs typeface="Ezra SIL" panose="02000400000000000000" pitchFamily="2" charset="-79"/>
              </a:rPr>
              <a:t>first year of Darius</a:t>
            </a:r>
            <a:r>
              <a:rPr lang="en-US" sz="2400" b="1" dirty="0">
                <a:cs typeface="Ezra SIL" panose="02000400000000000000" pitchFamily="2" charset="-79"/>
              </a:rPr>
              <a:t> the son of Ahasuerus, of the seed of the Medes, which was </a:t>
            </a:r>
            <a:r>
              <a:rPr lang="en-US" sz="2400" b="1" dirty="0" smtClean="0">
                <a:cs typeface="Ezra SIL" panose="02000400000000000000" pitchFamily="2" charset="-79"/>
              </a:rPr>
              <a:t>made [inducted/appointed] </a:t>
            </a:r>
            <a:r>
              <a:rPr lang="en-US" sz="2400" b="1" dirty="0">
                <a:cs typeface="Ezra SIL" panose="02000400000000000000" pitchFamily="2" charset="-79"/>
              </a:rPr>
              <a:t>king over the realm of the </a:t>
            </a:r>
            <a:r>
              <a:rPr lang="en-US" sz="2400" b="1" dirty="0" smtClean="0">
                <a:cs typeface="Ezra SIL" panose="02000400000000000000" pitchFamily="2" charset="-79"/>
              </a:rPr>
              <a:t>Chaldeans;</a:t>
            </a:r>
          </a:p>
          <a:p>
            <a:r>
              <a:rPr lang="en-US" sz="2400" b="1" dirty="0"/>
              <a:t>In the </a:t>
            </a:r>
            <a:r>
              <a:rPr lang="en-US" sz="2400" b="1" dirty="0">
                <a:solidFill>
                  <a:srgbClr val="0000FF"/>
                </a:solidFill>
              </a:rPr>
              <a:t>first year</a:t>
            </a:r>
            <a:r>
              <a:rPr lang="en-US" sz="2400" b="1" dirty="0"/>
              <a:t> of his reign I Daniel understood by books the </a:t>
            </a:r>
            <a:r>
              <a:rPr lang="en-US" sz="2400" b="1" dirty="0">
                <a:solidFill>
                  <a:srgbClr val="0000FF"/>
                </a:solidFill>
              </a:rPr>
              <a:t>number of the years</a:t>
            </a:r>
            <a:r>
              <a:rPr lang="en-US" sz="2400" b="1" dirty="0"/>
              <a:t>, whereof the word of the LORD came to Jeremiah the prophet, that he would accomplish </a:t>
            </a:r>
            <a:r>
              <a:rPr lang="en-US" sz="2400" b="1" dirty="0">
                <a:solidFill>
                  <a:srgbClr val="0000FF"/>
                </a:solidFill>
              </a:rPr>
              <a:t>seventy years in the desolations of Jerusalem</a:t>
            </a:r>
            <a:r>
              <a:rPr lang="en-US" sz="2400" b="1" dirty="0"/>
              <a:t>.</a:t>
            </a:r>
            <a:r>
              <a:rPr lang="en-US" sz="2400" b="1" dirty="0" smtClean="0">
                <a:cs typeface="Ezra SIL" panose="02000400000000000000" pitchFamily="2" charset="-79"/>
              </a:rPr>
              <a:t> </a:t>
            </a:r>
            <a:endParaRPr lang="en-US" sz="2400" b="1" dirty="0">
              <a:cs typeface="Ezra SIL" panose="02000400000000000000" pitchFamily="2" charset="-79"/>
            </a:endParaRPr>
          </a:p>
        </p:txBody>
      </p:sp>
    </p:spTree>
    <p:extLst>
      <p:ext uri="{BB962C8B-B14F-4D97-AF65-F5344CB8AC3E}">
        <p14:creationId xmlns:p14="http://schemas.microsoft.com/office/powerpoint/2010/main" xmlns="" val="10748224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2473" y="1457325"/>
            <a:ext cx="3810000" cy="5400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505090" y="228600"/>
            <a:ext cx="6167673" cy="1015663"/>
          </a:xfrm>
          <a:prstGeom prst="rect">
            <a:avLst/>
          </a:prstGeom>
          <a:noFill/>
        </p:spPr>
        <p:txBody>
          <a:bodyPr wrap="square" rtlCol="0">
            <a:spAutoFit/>
          </a:bodyPr>
          <a:lstStyle/>
          <a:p>
            <a:r>
              <a:rPr lang="en-US" sz="6000" b="1" dirty="0" smtClean="0">
                <a:latin typeface="BD Merced" pitchFamily="2" charset="0"/>
              </a:rPr>
              <a:t>Greater than Cyrus</a:t>
            </a:r>
            <a:endParaRPr lang="en-US" sz="6000" b="1" dirty="0">
              <a:latin typeface="BD Merced" pitchFamily="2" charset="0"/>
            </a:endParaRPr>
          </a:p>
        </p:txBody>
      </p:sp>
    </p:spTree>
    <p:extLst>
      <p:ext uri="{BB962C8B-B14F-4D97-AF65-F5344CB8AC3E}">
        <p14:creationId xmlns:p14="http://schemas.microsoft.com/office/powerpoint/2010/main" xmlns="" val="28652298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075" name="Picture 3" descr="C:\Users\Leslie7\Documents\Visio Documents\MedesPersiansMinimal.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8600" y="419470"/>
            <a:ext cx="8686800" cy="59306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88203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43958"/>
          <a:stretch/>
        </p:blipFill>
        <p:spPr>
          <a:xfrm>
            <a:off x="1762095" y="0"/>
            <a:ext cx="7323740" cy="6858000"/>
          </a:xfrm>
          <a:prstGeom prst="rect">
            <a:avLst/>
          </a:prstGeom>
        </p:spPr>
      </p:pic>
      <p:pic>
        <p:nvPicPr>
          <p:cNvPr id="3" name="Picture 2" descr="https://lh3.googleusercontent.com/-xJVrY8D34a4/VR46QcLBEAI/AAAAAAAAIqE/vvkS1qBk2aI/w640-h400-p-k/Sargon%2BI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048000"/>
            <a:ext cx="4572000"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ight Arrow 5"/>
          <p:cNvSpPr/>
          <p:nvPr/>
        </p:nvSpPr>
        <p:spPr>
          <a:xfrm>
            <a:off x="2819400" y="600669"/>
            <a:ext cx="2243138" cy="341756"/>
          </a:xfrm>
          <a:prstGeom prst="rightArrow">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296150" y="592937"/>
            <a:ext cx="1881188" cy="357221"/>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105400" y="601218"/>
            <a:ext cx="2133600" cy="33341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29109" y="619572"/>
            <a:ext cx="617477" cy="276999"/>
          </a:xfrm>
          <a:prstGeom prst="rect">
            <a:avLst/>
          </a:prstGeom>
          <a:noFill/>
        </p:spPr>
        <p:txBody>
          <a:bodyPr wrap="none" rtlCol="0">
            <a:spAutoFit/>
          </a:bodyPr>
          <a:lstStyle/>
          <a:p>
            <a:r>
              <a:rPr lang="en-US" sz="1200" b="1" dirty="0" smtClean="0">
                <a:solidFill>
                  <a:schemeClr val="bg1"/>
                </a:solidFill>
              </a:rPr>
              <a:t>Medes</a:t>
            </a:r>
            <a:endParaRPr lang="en-US" sz="1200" b="1" dirty="0">
              <a:solidFill>
                <a:schemeClr val="bg1"/>
              </a:solidFill>
            </a:endParaRPr>
          </a:p>
        </p:txBody>
      </p:sp>
      <p:sp>
        <p:nvSpPr>
          <p:cNvPr id="12" name="TextBox 11"/>
          <p:cNvSpPr txBox="1"/>
          <p:nvPr/>
        </p:nvSpPr>
        <p:spPr>
          <a:xfrm>
            <a:off x="8241669" y="629426"/>
            <a:ext cx="712503" cy="276999"/>
          </a:xfrm>
          <a:prstGeom prst="rect">
            <a:avLst/>
          </a:prstGeom>
          <a:noFill/>
        </p:spPr>
        <p:txBody>
          <a:bodyPr wrap="none" rtlCol="0">
            <a:spAutoFit/>
          </a:bodyPr>
          <a:lstStyle/>
          <a:p>
            <a:r>
              <a:rPr lang="en-US" sz="1200" b="1" dirty="0" smtClean="0">
                <a:solidFill>
                  <a:schemeClr val="bg1"/>
                </a:solidFill>
              </a:rPr>
              <a:t>Persians</a:t>
            </a:r>
            <a:endParaRPr lang="en-US" sz="1200" b="1" dirty="0">
              <a:solidFill>
                <a:schemeClr val="bg1"/>
              </a:solidFill>
            </a:endParaRPr>
          </a:p>
        </p:txBody>
      </p:sp>
      <p:sp>
        <p:nvSpPr>
          <p:cNvPr id="2" name="Rounded Rectangle 1"/>
          <p:cNvSpPr/>
          <p:nvPr/>
        </p:nvSpPr>
        <p:spPr>
          <a:xfrm>
            <a:off x="4621040" y="3494460"/>
            <a:ext cx="2403973" cy="1566427"/>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Tree>
    <p:extLst>
      <p:ext uri="{BB962C8B-B14F-4D97-AF65-F5344CB8AC3E}">
        <p14:creationId xmlns:p14="http://schemas.microsoft.com/office/powerpoint/2010/main" xmlns="" val="4000733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3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12"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6200" y="73937"/>
            <a:ext cx="9144000" cy="6646977"/>
          </a:xfrm>
          <a:prstGeom prst="rect">
            <a:avLst/>
          </a:prstGeom>
        </p:spPr>
      </p:pic>
    </p:spTree>
    <p:extLst>
      <p:ext uri="{BB962C8B-B14F-4D97-AF65-F5344CB8AC3E}">
        <p14:creationId xmlns:p14="http://schemas.microsoft.com/office/powerpoint/2010/main" xmlns="" val="41274959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881"/>
          <a:stretch/>
        </p:blipFill>
        <p:spPr>
          <a:xfrm>
            <a:off x="0" y="867920"/>
            <a:ext cx="9144000" cy="6005169"/>
          </a:xfrm>
          <a:prstGeom prst="rect">
            <a:avLst/>
          </a:prstGeom>
        </p:spPr>
      </p:pic>
      <p:sp>
        <p:nvSpPr>
          <p:cNvPr id="8" name="Rectangle 7"/>
          <p:cNvSpPr/>
          <p:nvPr/>
        </p:nvSpPr>
        <p:spPr>
          <a:xfrm>
            <a:off x="2438400" y="1828800"/>
            <a:ext cx="3276600" cy="3429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7316303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 y="35370"/>
            <a:ext cx="8572500" cy="6858000"/>
          </a:xfrm>
          <a:prstGeom prst="rect">
            <a:avLst/>
          </a:prstGeom>
        </p:spPr>
      </p:pic>
      <p:pic>
        <p:nvPicPr>
          <p:cNvPr id="2056" name="Picture 8" descr="http://www.crystalinks.com/XerxesTheGrea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160" y="30931"/>
            <a:ext cx="1828800" cy="2157984"/>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totallyhistory.com/wp-content/uploads/2013/04/Cyrus-the-Great.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461" t="1417" r="2539" b="1737"/>
          <a:stretch/>
        </p:blipFill>
        <p:spPr bwMode="auto">
          <a:xfrm flipH="1">
            <a:off x="7328072" y="4670122"/>
            <a:ext cx="1828800" cy="21740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37246" y="3870356"/>
            <a:ext cx="8269508" cy="646331"/>
          </a:xfrm>
          <a:prstGeom prst="rect">
            <a:avLst/>
          </a:prstGeom>
          <a:noFill/>
        </p:spPr>
        <p:txBody>
          <a:bodyPr wrap="none" rtlCol="0">
            <a:spAutoFit/>
          </a:bodyPr>
          <a:lstStyle/>
          <a:p>
            <a:r>
              <a:rPr lang="en-US" sz="3600" dirty="0" smtClean="0">
                <a:solidFill>
                  <a:schemeClr val="bg1"/>
                </a:solidFill>
                <a:latin typeface="Copperplate Gothic Bold" panose="020E0705020206020404" pitchFamily="34" charset="0"/>
              </a:rPr>
              <a:t>Babylon the Great is fallen . . .</a:t>
            </a:r>
            <a:endParaRPr lang="en-US" sz="3600" dirty="0">
              <a:solidFill>
                <a:schemeClr val="bg1"/>
              </a:solidFill>
              <a:latin typeface="Copperplate Gothic Bold" panose="020E0705020206020404" pitchFamily="34" charset="0"/>
            </a:endParaRPr>
          </a:p>
        </p:txBody>
      </p:sp>
      <p:sp>
        <p:nvSpPr>
          <p:cNvPr id="5" name="TextBox 4"/>
          <p:cNvSpPr txBox="1"/>
          <p:nvPr/>
        </p:nvSpPr>
        <p:spPr>
          <a:xfrm>
            <a:off x="3276600" y="228600"/>
            <a:ext cx="5450870" cy="2308324"/>
          </a:xfrm>
          <a:prstGeom prst="rect">
            <a:avLst/>
          </a:prstGeom>
          <a:noFill/>
        </p:spPr>
        <p:txBody>
          <a:bodyPr wrap="square" rtlCol="0">
            <a:spAutoFit/>
          </a:bodyPr>
          <a:lstStyle/>
          <a:p>
            <a:r>
              <a:rPr lang="en-US" sz="2400" dirty="0" smtClean="0">
                <a:solidFill>
                  <a:schemeClr val="bg1"/>
                </a:solidFill>
                <a:latin typeface="Ezra SIL" panose="02000400000000000000" pitchFamily="2" charset="-79"/>
                <a:cs typeface="Ezra SIL" panose="02000400000000000000" pitchFamily="2" charset="-79"/>
              </a:rPr>
              <a:t>2 Peter 3:4 Where is the promise of his </a:t>
            </a:r>
            <a:r>
              <a:rPr lang="en-US" sz="2400" i="1" dirty="0" err="1" smtClean="0">
                <a:solidFill>
                  <a:schemeClr val="bg1"/>
                </a:solidFill>
                <a:latin typeface="Ezra SIL" panose="02000400000000000000" pitchFamily="2" charset="-79"/>
                <a:cs typeface="Ezra SIL" panose="02000400000000000000" pitchFamily="2" charset="-79"/>
              </a:rPr>
              <a:t>parousia</a:t>
            </a:r>
            <a:r>
              <a:rPr lang="en-US" sz="2400" dirty="0" smtClean="0">
                <a:solidFill>
                  <a:schemeClr val="bg1"/>
                </a:solidFill>
                <a:latin typeface="Ezra SIL" panose="02000400000000000000" pitchFamily="2" charset="-79"/>
                <a:cs typeface="Ezra SIL" panose="02000400000000000000" pitchFamily="2" charset="-79"/>
              </a:rPr>
              <a:t>?</a:t>
            </a:r>
          </a:p>
          <a:p>
            <a:r>
              <a:rPr lang="en-US" sz="2400" dirty="0" smtClean="0">
                <a:solidFill>
                  <a:schemeClr val="bg1"/>
                </a:solidFill>
                <a:latin typeface="Ezra SIL" panose="02000400000000000000" pitchFamily="2" charset="-79"/>
                <a:cs typeface="Ezra SIL" panose="02000400000000000000" pitchFamily="2" charset="-79"/>
              </a:rPr>
              <a:t>3:8 </a:t>
            </a:r>
            <a:r>
              <a:rPr lang="en-US" sz="2400" b="1" dirty="0" smtClean="0">
                <a:solidFill>
                  <a:schemeClr val="bg1"/>
                </a:solidFill>
                <a:latin typeface="Ezra SIL" panose="02000400000000000000" pitchFamily="2" charset="-79"/>
                <a:cs typeface="Ezra SIL" panose="02000400000000000000" pitchFamily="2" charset="-79"/>
              </a:rPr>
              <a:t>Beloved</a:t>
            </a:r>
            <a:r>
              <a:rPr lang="en-US" sz="2400" b="1" dirty="0">
                <a:solidFill>
                  <a:schemeClr val="bg1"/>
                </a:solidFill>
                <a:latin typeface="Ezra SIL" panose="02000400000000000000" pitchFamily="2" charset="-79"/>
                <a:cs typeface="Ezra SIL" panose="02000400000000000000" pitchFamily="2" charset="-79"/>
              </a:rPr>
              <a:t>, be not ignorant of this ONE thing, that ONE day is with the Lord as a thousand years, and a thousand years as ONE day</a:t>
            </a:r>
          </a:p>
        </p:txBody>
      </p:sp>
      <p:sp>
        <p:nvSpPr>
          <p:cNvPr id="6" name="TextBox 5"/>
          <p:cNvSpPr txBox="1"/>
          <p:nvPr/>
        </p:nvSpPr>
        <p:spPr>
          <a:xfrm>
            <a:off x="3713431" y="5203428"/>
            <a:ext cx="1915909" cy="523220"/>
          </a:xfrm>
          <a:prstGeom prst="rect">
            <a:avLst/>
          </a:prstGeom>
          <a:noFill/>
        </p:spPr>
        <p:txBody>
          <a:bodyPr wrap="none" rtlCol="0">
            <a:spAutoFit/>
          </a:bodyPr>
          <a:lstStyle/>
          <a:p>
            <a:r>
              <a:rPr lang="en-US" sz="2800" b="1" dirty="0" smtClean="0">
                <a:solidFill>
                  <a:schemeClr val="bg1"/>
                </a:solidFill>
                <a:latin typeface="Ezra SIL" panose="02000400000000000000" pitchFamily="2" charset="-79"/>
                <a:cs typeface="Ezra SIL" panose="02000400000000000000" pitchFamily="2" charset="-79"/>
              </a:rPr>
              <a:t>Rev. 16:12</a:t>
            </a:r>
            <a:endParaRPr lang="en-US" sz="2800" b="1" dirty="0">
              <a:solidFill>
                <a:schemeClr val="bg1"/>
              </a:solidFill>
              <a:latin typeface="Ezra SIL" panose="02000400000000000000" pitchFamily="2" charset="-79"/>
              <a:cs typeface="Ezra SIL" panose="02000400000000000000" pitchFamily="2" charset="-79"/>
            </a:endParaRPr>
          </a:p>
        </p:txBody>
      </p:sp>
      <p:sp>
        <p:nvSpPr>
          <p:cNvPr id="8" name="TextBox 7"/>
          <p:cNvSpPr txBox="1"/>
          <p:nvPr/>
        </p:nvSpPr>
        <p:spPr>
          <a:xfrm>
            <a:off x="3740804" y="5867400"/>
            <a:ext cx="2428870" cy="523220"/>
          </a:xfrm>
          <a:prstGeom prst="rect">
            <a:avLst/>
          </a:prstGeom>
          <a:noFill/>
        </p:spPr>
        <p:txBody>
          <a:bodyPr wrap="none" rtlCol="0">
            <a:spAutoFit/>
          </a:bodyPr>
          <a:lstStyle/>
          <a:p>
            <a:r>
              <a:rPr lang="en-US" sz="2800" b="1" dirty="0" smtClean="0">
                <a:solidFill>
                  <a:schemeClr val="bg1"/>
                </a:solidFill>
                <a:latin typeface="Ezra SIL" panose="02000400000000000000" pitchFamily="2" charset="-79"/>
                <a:cs typeface="Ezra SIL" panose="02000400000000000000" pitchFamily="2" charset="-79"/>
              </a:rPr>
              <a:t>Rev. 11:15-18</a:t>
            </a:r>
            <a:endParaRPr lang="en-US" sz="2800" b="1" dirty="0">
              <a:solidFill>
                <a:schemeClr val="bg1"/>
              </a:solidFill>
              <a:latin typeface="Ezra SIL" panose="02000400000000000000" pitchFamily="2" charset="-79"/>
              <a:cs typeface="Ezra SIL" panose="02000400000000000000" pitchFamily="2" charset="-79"/>
            </a:endParaRPr>
          </a:p>
        </p:txBody>
      </p:sp>
    </p:spTree>
    <p:extLst>
      <p:ext uri="{BB962C8B-B14F-4D97-AF65-F5344CB8AC3E}">
        <p14:creationId xmlns:p14="http://schemas.microsoft.com/office/powerpoint/2010/main" xmlns="" val="38758375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4000"/>
                                        <p:tgtEl>
                                          <p:spTgt spid="205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0" fill="hold"/>
                                        <p:tgtEl>
                                          <p:spTgt spid="2"/>
                                        </p:tgtEl>
                                        <p:attrNameLst>
                                          <p:attrName>ppt_x</p:attrName>
                                        </p:attrNameLst>
                                      </p:cBhvr>
                                      <p:tavLst>
                                        <p:tav tm="0">
                                          <p:val>
                                            <p:strVal val="#ppt_x"/>
                                          </p:val>
                                        </p:tav>
                                        <p:tav tm="100000">
                                          <p:val>
                                            <p:strVal val="#ppt_x"/>
                                          </p:val>
                                        </p:tav>
                                      </p:tavLst>
                                    </p:anim>
                                    <p:anim calcmode="lin" valueType="num">
                                      <p:cBhvr additive="base">
                                        <p:cTn id="1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4000"/>
                                        <p:tgtEl>
                                          <p:spTgt spid="20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3000"/>
                                        <p:tgtEl>
                                          <p:spTgt spid="6"/>
                                        </p:tgtEl>
                                      </p:cBhvr>
                                    </p:animEffect>
                                  </p:childTnLst>
                                </p:cTn>
                              </p:par>
                            </p:childTnLst>
                          </p:cTn>
                        </p:par>
                        <p:par>
                          <p:cTn id="29" fill="hold">
                            <p:stCondLst>
                              <p:cond delay="3000"/>
                            </p:stCondLst>
                            <p:childTnLst>
                              <p:par>
                                <p:cTn id="30" presetID="10" presetClass="entr" presetSubtype="0" fill="hold" grpId="0" nodeType="afterEffect">
                                  <p:stCondLst>
                                    <p:cond delay="5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nationalparkstraveler.com/sites/default/files/styles/panopoly_image_full/public/legacy_files/potw/ISRO-Sunset.jpg?itok=0CtvmgA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0"/>
            <a:ext cx="884903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49762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9592"/>
            <a:ext cx="9144000" cy="6858000"/>
          </a:xfrm>
          <a:prstGeom prst="rect">
            <a:avLst/>
          </a:prstGeom>
        </p:spPr>
      </p:pic>
      <p:pic>
        <p:nvPicPr>
          <p:cNvPr id="3" name="Picture 22" descr="https://upload.wikimedia.org/wikipedia/commons/thumb/f/f9/Faravahar-Gold.svg/2000px-Faravahar-Gold.sv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8400" y="0"/>
            <a:ext cx="4572000" cy="21556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44249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0" fill="hold"/>
                                        <p:tgtEl>
                                          <p:spTgt spid="3"/>
                                        </p:tgtEl>
                                        <p:attrNameLst>
                                          <p:attrName>ppt_x</p:attrName>
                                        </p:attrNameLst>
                                      </p:cBhvr>
                                      <p:tavLst>
                                        <p:tav tm="0">
                                          <p:val>
                                            <p:strVal val="#ppt_x"/>
                                          </p:val>
                                        </p:tav>
                                        <p:tav tm="100000">
                                          <p:val>
                                            <p:strVal val="#ppt_x"/>
                                          </p:val>
                                        </p:tav>
                                      </p:tavLst>
                                    </p:anim>
                                    <p:anim calcmode="lin" valueType="num">
                                      <p:cBhvr additive="base">
                                        <p:cTn id="8"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808"/>
            <a:ext cx="9144000" cy="49545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110150" y="381000"/>
            <a:ext cx="2664865" cy="3200400"/>
          </a:xfrm>
          <a:prstGeom prst="rect">
            <a:avLst/>
          </a:prstGeom>
        </p:spPr>
      </p:pic>
      <p:pic>
        <p:nvPicPr>
          <p:cNvPr id="1031" name="Picture 7"/>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2742" r="20914"/>
          <a:stretch/>
        </p:blipFill>
        <p:spPr bwMode="auto">
          <a:xfrm>
            <a:off x="2895598" y="2133600"/>
            <a:ext cx="3200400" cy="46012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46806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3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30521" y="1295400"/>
            <a:ext cx="8991600" cy="4093428"/>
          </a:xfrm>
          <a:prstGeom prst="rect">
            <a:avLst/>
          </a:prstGeom>
          <a:noFill/>
        </p:spPr>
        <p:txBody>
          <a:bodyPr wrap="square" rtlCol="0">
            <a:spAutoFit/>
          </a:bodyPr>
          <a:lstStyle/>
          <a:p>
            <a:pPr marL="457200" indent="-457200">
              <a:buClr>
                <a:schemeClr val="tx2">
                  <a:lumMod val="50000"/>
                </a:schemeClr>
              </a:buClr>
              <a:buSzPct val="120000"/>
              <a:buFont typeface="Wingdings" panose="05000000000000000000" pitchFamily="2" charset="2"/>
              <a:buChar char="v"/>
            </a:pPr>
            <a:r>
              <a:rPr lang="en-US" sz="2600" b="1" dirty="0" smtClean="0">
                <a:latin typeface="Ezra SIL" panose="02000400000000000000" pitchFamily="2" charset="-79"/>
                <a:cs typeface="Ezra SIL" panose="02000400000000000000" pitchFamily="2" charset="-79"/>
              </a:rPr>
              <a:t>What preceded &amp; precipitated the fall of Jerusalem </a:t>
            </a:r>
            <a:br>
              <a:rPr lang="en-US" sz="2600" b="1" dirty="0" smtClean="0">
                <a:latin typeface="Ezra SIL" panose="02000400000000000000" pitchFamily="2" charset="-79"/>
                <a:cs typeface="Ezra SIL" panose="02000400000000000000" pitchFamily="2" charset="-79"/>
              </a:rPr>
            </a:br>
            <a:r>
              <a:rPr lang="en-US" sz="2600" b="1" dirty="0" smtClean="0">
                <a:latin typeface="Ezra SIL" panose="02000400000000000000" pitchFamily="2" charset="-79"/>
                <a:cs typeface="Ezra SIL" panose="02000400000000000000" pitchFamily="2" charset="-79"/>
              </a:rPr>
              <a:t>and dispersion to Babylon, yet with hope and promise</a:t>
            </a:r>
            <a:endParaRPr lang="en-US" sz="2600" b="1" dirty="0">
              <a:latin typeface="Ezra SIL" panose="02000400000000000000" pitchFamily="2" charset="-79"/>
              <a:cs typeface="Ezra SIL" panose="02000400000000000000" pitchFamily="2" charset="-79"/>
            </a:endParaRPr>
          </a:p>
          <a:p>
            <a:pPr marL="457200" indent="-457200">
              <a:buClr>
                <a:schemeClr val="tx2">
                  <a:lumMod val="50000"/>
                </a:schemeClr>
              </a:buClr>
              <a:buSzPct val="120000"/>
              <a:buFont typeface="Wingdings" panose="05000000000000000000" pitchFamily="2" charset="2"/>
              <a:buChar char="v"/>
            </a:pPr>
            <a:endParaRPr lang="en-US" sz="2600" b="1" dirty="0" smtClean="0">
              <a:latin typeface="Ezra SIL" panose="02000400000000000000" pitchFamily="2" charset="-79"/>
              <a:cs typeface="Ezra SIL" panose="02000400000000000000" pitchFamily="2" charset="-79"/>
            </a:endParaRPr>
          </a:p>
          <a:p>
            <a:pPr marL="457200" indent="-457200">
              <a:buClr>
                <a:schemeClr val="tx2">
                  <a:lumMod val="50000"/>
                </a:schemeClr>
              </a:buClr>
              <a:buSzPct val="120000"/>
              <a:buFont typeface="Wingdings" panose="05000000000000000000" pitchFamily="2" charset="2"/>
              <a:buChar char="v"/>
            </a:pPr>
            <a:r>
              <a:rPr lang="en-US" sz="2600" b="1" dirty="0" smtClean="0">
                <a:latin typeface="Ezra SIL" panose="02000400000000000000" pitchFamily="2" charset="-79"/>
                <a:cs typeface="Ezra SIL" panose="02000400000000000000" pitchFamily="2" charset="-79"/>
              </a:rPr>
              <a:t>Who was Cyrus and forces that would conquer Babylon</a:t>
            </a:r>
          </a:p>
          <a:p>
            <a:pPr marL="457200" indent="-457200">
              <a:buClr>
                <a:schemeClr val="tx2">
                  <a:lumMod val="50000"/>
                </a:schemeClr>
              </a:buClr>
              <a:buSzPct val="120000"/>
              <a:buFont typeface="Wingdings" panose="05000000000000000000" pitchFamily="2" charset="2"/>
              <a:buChar char="v"/>
            </a:pPr>
            <a:endParaRPr lang="en-US" sz="2600" b="1" dirty="0" smtClean="0">
              <a:latin typeface="Ezra SIL" panose="02000400000000000000" pitchFamily="2" charset="-79"/>
              <a:cs typeface="Ezra SIL" panose="02000400000000000000" pitchFamily="2" charset="-79"/>
            </a:endParaRPr>
          </a:p>
          <a:p>
            <a:pPr marL="457200" indent="-457200">
              <a:buClr>
                <a:schemeClr val="tx2">
                  <a:lumMod val="50000"/>
                </a:schemeClr>
              </a:buClr>
              <a:buSzPct val="120000"/>
              <a:buFont typeface="Wingdings" panose="05000000000000000000" pitchFamily="2" charset="2"/>
              <a:buChar char="v"/>
            </a:pPr>
            <a:r>
              <a:rPr lang="en-US" sz="2600" b="1" dirty="0" smtClean="0">
                <a:latin typeface="Ezra SIL" panose="02000400000000000000" pitchFamily="2" charset="-79"/>
                <a:cs typeface="Ezra SIL" panose="02000400000000000000" pitchFamily="2" charset="-79"/>
              </a:rPr>
              <a:t>Prophetic events for dating the fall of Babylon </a:t>
            </a:r>
            <a:br>
              <a:rPr lang="en-US" sz="2600" b="1" dirty="0" smtClean="0">
                <a:latin typeface="Ezra SIL" panose="02000400000000000000" pitchFamily="2" charset="-79"/>
                <a:cs typeface="Ezra SIL" panose="02000400000000000000" pitchFamily="2" charset="-79"/>
              </a:rPr>
            </a:br>
            <a:r>
              <a:rPr lang="en-US" sz="2600" b="1" dirty="0" smtClean="0">
                <a:latin typeface="Ezra SIL" panose="02000400000000000000" pitchFamily="2" charset="-79"/>
                <a:cs typeface="Ezra SIL" panose="02000400000000000000" pitchFamily="2" charset="-79"/>
              </a:rPr>
              <a:t>	linking Bible &amp; secular chronology</a:t>
            </a:r>
          </a:p>
          <a:p>
            <a:pPr marL="457200" indent="-457200">
              <a:buClr>
                <a:schemeClr val="tx2">
                  <a:lumMod val="50000"/>
                </a:schemeClr>
              </a:buClr>
              <a:buSzPct val="120000"/>
              <a:buFont typeface="Wingdings" panose="05000000000000000000" pitchFamily="2" charset="2"/>
              <a:buChar char="v"/>
            </a:pPr>
            <a:endParaRPr lang="en-US" sz="2600" b="1" dirty="0" smtClean="0">
              <a:latin typeface="Ezra SIL" panose="02000400000000000000" pitchFamily="2" charset="-79"/>
              <a:cs typeface="Ezra SIL" panose="02000400000000000000" pitchFamily="2" charset="-79"/>
            </a:endParaRPr>
          </a:p>
          <a:p>
            <a:pPr marL="457200" indent="-457200">
              <a:buClr>
                <a:schemeClr val="tx2">
                  <a:lumMod val="50000"/>
                </a:schemeClr>
              </a:buClr>
              <a:buSzPct val="120000"/>
              <a:buFont typeface="Wingdings" panose="05000000000000000000" pitchFamily="2" charset="2"/>
              <a:buChar char="v"/>
            </a:pPr>
            <a:r>
              <a:rPr lang="en-US" sz="2600" b="1" dirty="0" smtClean="0">
                <a:latin typeface="Ezra SIL" panose="02000400000000000000" pitchFamily="2" charset="-79"/>
                <a:cs typeface="Ezra SIL" panose="02000400000000000000" pitchFamily="2" charset="-79"/>
              </a:rPr>
              <a:t>Cyrus decree important for Israel </a:t>
            </a:r>
            <a:br>
              <a:rPr lang="en-US" sz="2600" b="1" dirty="0" smtClean="0">
                <a:latin typeface="Ezra SIL" panose="02000400000000000000" pitchFamily="2" charset="-79"/>
                <a:cs typeface="Ezra SIL" panose="02000400000000000000" pitchFamily="2" charset="-79"/>
              </a:rPr>
            </a:br>
            <a:r>
              <a:rPr lang="en-US" sz="2600" b="1" dirty="0" smtClean="0">
                <a:latin typeface="Ezra SIL" panose="02000400000000000000" pitchFamily="2" charset="-79"/>
                <a:cs typeface="Ezra SIL" panose="02000400000000000000" pitchFamily="2" charset="-79"/>
              </a:rPr>
              <a:t>	and the Greater than Cyrus now</a:t>
            </a:r>
            <a:endParaRPr lang="en-US" sz="2600" b="1" dirty="0">
              <a:latin typeface="Ezra SIL" panose="02000400000000000000" pitchFamily="2" charset="-79"/>
              <a:cs typeface="Ezra SIL" panose="02000400000000000000" pitchFamily="2" charset="-79"/>
            </a:endParaRPr>
          </a:p>
        </p:txBody>
      </p:sp>
    </p:spTree>
    <p:extLst>
      <p:ext uri="{BB962C8B-B14F-4D97-AF65-F5344CB8AC3E}">
        <p14:creationId xmlns:p14="http://schemas.microsoft.com/office/powerpoint/2010/main" xmlns="" val="4118686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7391" y="304799"/>
            <a:ext cx="3886200" cy="2540198"/>
          </a:xfrm>
          <a:prstGeom prst="rect">
            <a:avLst/>
          </a:prstGeom>
          <a:noFill/>
          <a:ln w="38100">
            <a:solidFill>
              <a:schemeClr val="accent2">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303291" y="2895600"/>
            <a:ext cx="8534400" cy="3416320"/>
          </a:xfrm>
          <a:prstGeom prst="rect">
            <a:avLst/>
          </a:prstGeom>
          <a:noFill/>
        </p:spPr>
        <p:txBody>
          <a:bodyPr wrap="square" rtlCol="0">
            <a:spAutoFit/>
          </a:bodyPr>
          <a:lstStyle/>
          <a:p>
            <a:r>
              <a:rPr lang="en-US" sz="2400" b="1" dirty="0">
                <a:latin typeface="Ezra SIL" panose="02000400000000000000" pitchFamily="2" charset="-79"/>
                <a:cs typeface="Ezra SIL" panose="02000400000000000000" pitchFamily="2" charset="-79"/>
              </a:rPr>
              <a:t>Jer. 50:5-8 </a:t>
            </a:r>
            <a:r>
              <a:rPr lang="en-US" sz="2400" dirty="0">
                <a:latin typeface="Ezra SIL" panose="02000400000000000000" pitchFamily="2" charset="-79"/>
                <a:cs typeface="Ezra SIL" panose="02000400000000000000" pitchFamily="2" charset="-79"/>
              </a:rPr>
              <a:t>“They shall ask the way to Zion with their faces </a:t>
            </a:r>
            <a:r>
              <a:rPr lang="en-US" sz="2400" dirty="0" smtClean="0">
                <a:latin typeface="Ezra SIL" panose="02000400000000000000" pitchFamily="2" charset="-79"/>
                <a:cs typeface="Ezra SIL" panose="02000400000000000000" pitchFamily="2" charset="-79"/>
              </a:rPr>
              <a:t>thither-ward</a:t>
            </a:r>
            <a:r>
              <a:rPr lang="en-US" sz="2400" dirty="0">
                <a:latin typeface="Ezra SIL" panose="02000400000000000000" pitchFamily="2" charset="-79"/>
                <a:cs typeface="Ezra SIL" panose="02000400000000000000" pitchFamily="2" charset="-79"/>
              </a:rPr>
              <a:t>, saying, Come, and let us join ourselves to the LORD in a perpetual covenant that shall not be forgotten. My people hath been lost sheep: their shepherds have caused them to go astray, they have turned them away on the mountains: they have gone from mountain to hill, they have forgotten their </a:t>
            </a:r>
            <a:r>
              <a:rPr lang="en-US" sz="2400" dirty="0" smtClean="0">
                <a:latin typeface="Ezra SIL" panose="02000400000000000000" pitchFamily="2" charset="-79"/>
                <a:cs typeface="Ezra SIL" panose="02000400000000000000" pitchFamily="2" charset="-79"/>
              </a:rPr>
              <a:t>resting place</a:t>
            </a:r>
            <a:r>
              <a:rPr lang="en-US" sz="2400" dirty="0">
                <a:latin typeface="Ezra SIL" panose="02000400000000000000" pitchFamily="2" charset="-79"/>
                <a:cs typeface="Ezra SIL" panose="02000400000000000000" pitchFamily="2" charset="-79"/>
              </a:rPr>
              <a:t>. </a:t>
            </a:r>
            <a:r>
              <a:rPr lang="en-US" sz="2400" i="1" dirty="0" smtClean="0"/>
              <a:t>… </a:t>
            </a:r>
            <a:r>
              <a:rPr lang="en-US" sz="2400" dirty="0" smtClean="0">
                <a:latin typeface="Ezra SIL" panose="02000400000000000000" pitchFamily="2" charset="-79"/>
                <a:cs typeface="Ezra SIL" panose="02000400000000000000" pitchFamily="2" charset="-79"/>
              </a:rPr>
              <a:t>Remove </a:t>
            </a:r>
            <a:r>
              <a:rPr lang="en-US" sz="2400" dirty="0">
                <a:latin typeface="Ezra SIL" panose="02000400000000000000" pitchFamily="2" charset="-79"/>
                <a:cs typeface="Ezra SIL" panose="02000400000000000000" pitchFamily="2" charset="-79"/>
              </a:rPr>
              <a:t>out of the midst of Babylon, and go forth out of the land of the Chaldeans, and be as the he goats before the flocks.”</a:t>
            </a:r>
          </a:p>
        </p:txBody>
      </p:sp>
    </p:spTree>
    <p:extLst>
      <p:ext uri="{BB962C8B-B14F-4D97-AF65-F5344CB8AC3E}">
        <p14:creationId xmlns:p14="http://schemas.microsoft.com/office/powerpoint/2010/main" xmlns="" val="33848742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3076" name="Picture 4" descr="http://1.bp.blogspot.com/_6Vw-62YnWMs/S3is7nqMpqI/AAAAAAAABVM/aqGoM3btj_I/s1600/Jewish+exiles+released+from+captivit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5144" y="-89451"/>
            <a:ext cx="4114800" cy="3066009"/>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D:\DD\Graphics\Bible Graphics\Jeremiah\jeremiah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4705"/>
            <a:ext cx="510168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3.bp.blogspot.com/-10BFidzl-HQ/T3H0SI0YeqI/AAAAAAAACXc/Geyf580LfWE/s1600/The-return-of-the-exiles-001+(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62600" y="2251295"/>
            <a:ext cx="3236118" cy="4572000"/>
          </a:xfrm>
          <a:prstGeom prst="rect">
            <a:avLst/>
          </a:prstGeom>
          <a:noFill/>
          <a:ln w="50800">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72135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ogosdreamer.files.wordpress.com/2015/11/isaiah-2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5157788"/>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logosdreamer.files.wordpress.com/2015/11/800px-britishmuseumassyrianrelieftwohorsemennimrud-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680460"/>
            <a:ext cx="4572000" cy="31775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s://logosdreamer.files.wordpress.com/2015/11/babylon-taken-by-cyru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3832085"/>
            <a:ext cx="4572000" cy="30749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6958964" y="20370"/>
            <a:ext cx="2165420" cy="584775"/>
          </a:xfrm>
          <a:prstGeom prst="rect">
            <a:avLst/>
          </a:prstGeom>
        </p:spPr>
        <p:txBody>
          <a:bodyPr wrap="square">
            <a:spAutoFit/>
          </a:bodyPr>
          <a:lstStyle/>
          <a:p>
            <a:r>
              <a:rPr lang="en-US" sz="3200" b="1" dirty="0">
                <a:latin typeface="Ezra SIL" panose="02000400000000000000" pitchFamily="2" charset="-79"/>
                <a:cs typeface="Ezra SIL" panose="02000400000000000000" pitchFamily="2" charset="-79"/>
              </a:rPr>
              <a:t>Isaiah </a:t>
            </a:r>
            <a:r>
              <a:rPr lang="en-US" sz="3200" b="1" dirty="0" smtClean="0">
                <a:latin typeface="Ezra SIL" panose="02000400000000000000" pitchFamily="2" charset="-79"/>
                <a:cs typeface="Ezra SIL" panose="02000400000000000000" pitchFamily="2" charset="-79"/>
              </a:rPr>
              <a:t>13</a:t>
            </a:r>
            <a:endParaRPr lang="en-US" sz="3200" dirty="0"/>
          </a:p>
        </p:txBody>
      </p:sp>
    </p:spTree>
    <p:extLst>
      <p:ext uri="{BB962C8B-B14F-4D97-AF65-F5344CB8AC3E}">
        <p14:creationId xmlns:p14="http://schemas.microsoft.com/office/powerpoint/2010/main" xmlns="" val="23719511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pic>
        <p:nvPicPr>
          <p:cNvPr id="5122" name="Picture 2" descr="D:\DD\Graphics\Bible Graphics\Babylon\ancient-king-persia-111411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04800"/>
            <a:ext cx="3810000" cy="2733675"/>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DD\Graphics\Bible Graphics\Babylon\bas-relief-of-cyrus-ii-king-of-ancient-persia-DDYYXD.jpg"/>
          <p:cNvPicPr>
            <a:picLocks noChangeAspect="1" noChangeArrowheads="1"/>
          </p:cNvPicPr>
          <p:nvPr/>
        </p:nvPicPr>
        <p:blipFill>
          <a:blip r:embed="rId3" cstate="print">
            <a:clrChange>
              <a:clrFrom>
                <a:srgbClr val="FAFCFB"/>
              </a:clrFrom>
              <a:clrTo>
                <a:srgbClr val="FAFCFB">
                  <a:alpha val="0"/>
                </a:srgbClr>
              </a:clrTo>
            </a:clrChange>
            <a:extLst>
              <a:ext uri="{28A0092B-C50C-407E-A947-70E740481C1C}">
                <a14:useLocalDpi xmlns:a14="http://schemas.microsoft.com/office/drawing/2010/main" xmlns="" val="0"/>
              </a:ext>
            </a:extLst>
          </a:blip>
          <a:srcRect/>
          <a:stretch>
            <a:fillRect/>
          </a:stretch>
        </p:blipFill>
        <p:spPr bwMode="auto">
          <a:xfrm>
            <a:off x="5294968" y="457200"/>
            <a:ext cx="3651022"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D:\DD\Graphics\Bible Graphics\Babylon\Cyrus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3451001"/>
            <a:ext cx="3810000"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226186" y="3081669"/>
            <a:ext cx="1338828" cy="369332"/>
          </a:xfrm>
          <a:prstGeom prst="rect">
            <a:avLst/>
          </a:prstGeom>
          <a:noFill/>
        </p:spPr>
        <p:txBody>
          <a:bodyPr wrap="none" rtlCol="0">
            <a:spAutoFit/>
          </a:bodyPr>
          <a:lstStyle/>
          <a:p>
            <a:r>
              <a:rPr lang="en-US" dirty="0" smtClean="0"/>
              <a:t>Born 580 BC</a:t>
            </a:r>
            <a:endParaRPr lang="en-US" dirty="0"/>
          </a:p>
        </p:txBody>
      </p:sp>
      <p:sp>
        <p:nvSpPr>
          <p:cNvPr id="3" name="TextBox 2"/>
          <p:cNvSpPr txBox="1"/>
          <p:nvPr/>
        </p:nvSpPr>
        <p:spPr>
          <a:xfrm>
            <a:off x="1595693" y="6391922"/>
            <a:ext cx="2599814" cy="369332"/>
          </a:xfrm>
          <a:prstGeom prst="rect">
            <a:avLst/>
          </a:prstGeom>
          <a:noFill/>
        </p:spPr>
        <p:txBody>
          <a:bodyPr wrap="none" rtlCol="0">
            <a:spAutoFit/>
          </a:bodyPr>
          <a:lstStyle/>
          <a:p>
            <a:r>
              <a:rPr lang="en-US" dirty="0" smtClean="0"/>
              <a:t>Persian King 559 – 529 BC</a:t>
            </a:r>
            <a:endParaRPr lang="en-US" dirty="0"/>
          </a:p>
        </p:txBody>
      </p:sp>
      <p:sp>
        <p:nvSpPr>
          <p:cNvPr id="4" name="TextBox 3"/>
          <p:cNvSpPr txBox="1"/>
          <p:nvPr/>
        </p:nvSpPr>
        <p:spPr>
          <a:xfrm>
            <a:off x="6096000" y="314608"/>
            <a:ext cx="2273379" cy="523220"/>
          </a:xfrm>
          <a:prstGeom prst="rect">
            <a:avLst/>
          </a:prstGeom>
          <a:noFill/>
        </p:spPr>
        <p:txBody>
          <a:bodyPr wrap="none" rtlCol="0">
            <a:spAutoFit/>
          </a:bodyPr>
          <a:lstStyle/>
          <a:p>
            <a:r>
              <a:rPr lang="en-US" sz="2800" b="1" dirty="0" smtClean="0">
                <a:latin typeface="Ezra SIL" panose="02000400000000000000" pitchFamily="2" charset="-79"/>
                <a:cs typeface="Ezra SIL" panose="02000400000000000000" pitchFamily="2" charset="-79"/>
              </a:rPr>
              <a:t>Isaiah 45:1-4</a:t>
            </a:r>
            <a:endParaRPr lang="en-US" sz="2800" b="1" dirty="0">
              <a:latin typeface="Ezra SIL" panose="02000400000000000000" pitchFamily="2" charset="-79"/>
              <a:cs typeface="Ezra SIL" panose="02000400000000000000" pitchFamily="2" charset="-79"/>
            </a:endParaRPr>
          </a:p>
        </p:txBody>
      </p:sp>
    </p:spTree>
    <p:extLst>
      <p:ext uri="{BB962C8B-B14F-4D97-AF65-F5344CB8AC3E}">
        <p14:creationId xmlns:p14="http://schemas.microsoft.com/office/powerpoint/2010/main" xmlns="" val="5261636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D:\DD\Graphics\Bible Graphics\Babylon\3515973_or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200"/>
            <a:ext cx="9144000" cy="667445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cstate="print">
            <a:clrChange>
              <a:clrFrom>
                <a:srgbClr val="96A4BF"/>
              </a:clrFrom>
              <a:clrTo>
                <a:srgbClr val="96A4BF">
                  <a:alpha val="0"/>
                </a:srgbClr>
              </a:clrTo>
            </a:clrChange>
            <a:extLst>
              <a:ext uri="{28A0092B-C50C-407E-A947-70E740481C1C}">
                <a14:useLocalDpi xmlns:a14="http://schemas.microsoft.com/office/drawing/2010/main" xmlns="" val="0"/>
              </a:ext>
            </a:extLst>
          </a:blip>
          <a:stretch>
            <a:fillRect/>
          </a:stretch>
        </p:blipFill>
        <p:spPr>
          <a:xfrm>
            <a:off x="-36214" y="4114800"/>
            <a:ext cx="3657600" cy="2743200"/>
          </a:xfrm>
          <a:prstGeom prst="rect">
            <a:avLst/>
          </a:prstGeom>
        </p:spPr>
      </p:pic>
    </p:spTree>
    <p:extLst>
      <p:ext uri="{BB962C8B-B14F-4D97-AF65-F5344CB8AC3E}">
        <p14:creationId xmlns:p14="http://schemas.microsoft.com/office/powerpoint/2010/main" xmlns="" val="15233643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30000"/>
                                  </p:stCondLst>
                                  <p:childTnLst>
                                    <p:animEffect transition="out" filter="fad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5093298" y="3393506"/>
            <a:ext cx="4028823" cy="1846659"/>
          </a:xfrm>
          <a:prstGeom prst="rect">
            <a:avLst/>
          </a:prstGeom>
          <a:noFill/>
        </p:spPr>
        <p:txBody>
          <a:bodyPr wrap="square" rtlCol="0">
            <a:spAutoFit/>
          </a:bodyPr>
          <a:lstStyle/>
          <a:p>
            <a:endParaRPr lang="en-US" dirty="0" smtClean="0"/>
          </a:p>
          <a:p>
            <a:r>
              <a:rPr lang="en-US" sz="2400" b="1" dirty="0" smtClean="0">
                <a:latin typeface="Ezra SIL" panose="02000400000000000000" pitchFamily="2" charset="-79"/>
                <a:cs typeface="Ezra SIL" panose="02000400000000000000" pitchFamily="2" charset="-79"/>
              </a:rPr>
              <a:t>By </a:t>
            </a:r>
            <a:r>
              <a:rPr lang="en-US" sz="2400" b="1" dirty="0">
                <a:latin typeface="Ezra SIL" panose="02000400000000000000" pitchFamily="2" charset="-79"/>
                <a:cs typeface="Ezra SIL" panose="02000400000000000000" pitchFamily="2" charset="-79"/>
              </a:rPr>
              <a:t>the rivers of Babylon, there we sat down, </a:t>
            </a:r>
            <a:endParaRPr lang="en-US" sz="2400" b="1" dirty="0" smtClean="0">
              <a:latin typeface="Ezra SIL" panose="02000400000000000000" pitchFamily="2" charset="-79"/>
              <a:cs typeface="Ezra SIL" panose="02000400000000000000" pitchFamily="2" charset="-79"/>
            </a:endParaRPr>
          </a:p>
          <a:p>
            <a:r>
              <a:rPr lang="en-US" sz="2400" b="1" dirty="0" smtClean="0">
                <a:latin typeface="Ezra SIL" panose="02000400000000000000" pitchFamily="2" charset="-79"/>
                <a:cs typeface="Ezra SIL" panose="02000400000000000000" pitchFamily="2" charset="-79"/>
              </a:rPr>
              <a:t>yea</a:t>
            </a:r>
            <a:r>
              <a:rPr lang="en-US" sz="2400" b="1" dirty="0">
                <a:latin typeface="Ezra SIL" panose="02000400000000000000" pitchFamily="2" charset="-79"/>
                <a:cs typeface="Ezra SIL" panose="02000400000000000000" pitchFamily="2" charset="-79"/>
              </a:rPr>
              <a:t>, we wept, when we remembered Zion</a:t>
            </a:r>
            <a:r>
              <a:rPr lang="en-US" sz="2400" b="1" dirty="0" smtClean="0">
                <a:latin typeface="Ezra SIL" panose="02000400000000000000" pitchFamily="2" charset="-79"/>
                <a:cs typeface="Ezra SIL" panose="02000400000000000000" pitchFamily="2" charset="-79"/>
              </a:rPr>
              <a:t>.</a:t>
            </a:r>
          </a:p>
        </p:txBody>
      </p:sp>
      <p:pic>
        <p:nvPicPr>
          <p:cNvPr id="2052" name="Picture 4" descr="http://baptiststoday.org/wp-content/uploads/2014/08/rns_babylonianexi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67200" y="0"/>
            <a:ext cx="4876800" cy="3324226"/>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s://c1.staticflickr.com/3/2894/11318726923_916257dba4_b.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181" b="8764"/>
          <a:stretch/>
        </p:blipFill>
        <p:spPr bwMode="auto">
          <a:xfrm>
            <a:off x="-6035" y="2438400"/>
            <a:ext cx="4873752" cy="31492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13063" y="5638800"/>
            <a:ext cx="8715848" cy="1107996"/>
          </a:xfrm>
          <a:prstGeom prst="rect">
            <a:avLst/>
          </a:prstGeom>
          <a:noFill/>
        </p:spPr>
        <p:txBody>
          <a:bodyPr wrap="none" rtlCol="0">
            <a:spAutoFit/>
          </a:bodyPr>
          <a:lstStyle/>
          <a:p>
            <a:r>
              <a:rPr lang="en-US" sz="2400" b="1" dirty="0">
                <a:latin typeface="Ezra SIL" panose="02000400000000000000" pitchFamily="2" charset="-79"/>
                <a:cs typeface="Ezra SIL" panose="02000400000000000000" pitchFamily="2" charset="-79"/>
              </a:rPr>
              <a:t>We hanged our harps upon the willows in the midst thereof. </a:t>
            </a:r>
          </a:p>
          <a:p>
            <a:r>
              <a:rPr lang="en-US" sz="2400" b="1" dirty="0">
                <a:latin typeface="Ezra SIL" panose="02000400000000000000" pitchFamily="2" charset="-79"/>
                <a:cs typeface="Ezra SIL" panose="02000400000000000000" pitchFamily="2" charset="-79"/>
              </a:rPr>
              <a:t>How shall we sing the </a:t>
            </a:r>
            <a:r>
              <a:rPr lang="en-US" sz="2400" b="1" dirty="0" smtClean="0">
                <a:latin typeface="Ezra SIL" panose="02000400000000000000" pitchFamily="2" charset="-79"/>
                <a:cs typeface="Ezra SIL" panose="02000400000000000000" pitchFamily="2" charset="-79"/>
              </a:rPr>
              <a:t>LORD’S </a:t>
            </a:r>
            <a:r>
              <a:rPr lang="en-US" sz="2400" b="1" dirty="0">
                <a:latin typeface="Ezra SIL" panose="02000400000000000000" pitchFamily="2" charset="-79"/>
                <a:cs typeface="Ezra SIL" panose="02000400000000000000" pitchFamily="2" charset="-79"/>
              </a:rPr>
              <a:t>song in a strange land?</a:t>
            </a:r>
          </a:p>
          <a:p>
            <a:endParaRPr lang="en-US" dirty="0"/>
          </a:p>
        </p:txBody>
      </p:sp>
      <p:sp>
        <p:nvSpPr>
          <p:cNvPr id="3" name="TextBox 2"/>
          <p:cNvSpPr txBox="1"/>
          <p:nvPr/>
        </p:nvSpPr>
        <p:spPr>
          <a:xfrm>
            <a:off x="1447800" y="1143000"/>
            <a:ext cx="1617751" cy="461665"/>
          </a:xfrm>
          <a:prstGeom prst="rect">
            <a:avLst/>
          </a:prstGeom>
          <a:noFill/>
        </p:spPr>
        <p:txBody>
          <a:bodyPr wrap="none" rtlCol="0">
            <a:spAutoFit/>
          </a:bodyPr>
          <a:lstStyle/>
          <a:p>
            <a:r>
              <a:rPr lang="en-US" sz="2400" b="1" dirty="0">
                <a:latin typeface="Ezra SIL" panose="02000400000000000000" pitchFamily="2" charset="-79"/>
                <a:cs typeface="Ezra SIL" panose="02000400000000000000" pitchFamily="2" charset="-79"/>
              </a:rPr>
              <a:t>Psalm </a:t>
            </a:r>
            <a:r>
              <a:rPr lang="en-US" sz="2400" b="1" dirty="0" smtClean="0">
                <a:latin typeface="Ezra SIL" panose="02000400000000000000" pitchFamily="2" charset="-79"/>
                <a:cs typeface="Ezra SIL" panose="02000400000000000000" pitchFamily="2" charset="-79"/>
              </a:rPr>
              <a:t>137</a:t>
            </a:r>
            <a:endParaRPr lang="en-US" sz="2400" b="1" dirty="0">
              <a:latin typeface="Ezra SIL" panose="02000400000000000000" pitchFamily="2" charset="-79"/>
              <a:cs typeface="Ezra SIL" panose="02000400000000000000" pitchFamily="2" charset="-79"/>
            </a:endParaRPr>
          </a:p>
        </p:txBody>
      </p:sp>
    </p:spTree>
    <p:extLst>
      <p:ext uri="{BB962C8B-B14F-4D97-AF65-F5344CB8AC3E}">
        <p14:creationId xmlns:p14="http://schemas.microsoft.com/office/powerpoint/2010/main" xmlns="" val="42343532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3978</TotalTime>
  <Words>686</Words>
  <Application>Microsoft Office PowerPoint</Application>
  <PresentationFormat>On-screen Show (4:3)</PresentationFormat>
  <Paragraphs>53</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BD Merced</vt:lpstr>
      <vt:lpstr>Ezra SIL</vt:lpstr>
      <vt:lpstr>Wingdings</vt:lpstr>
      <vt:lpstr>Calibri</vt:lpstr>
      <vt:lpstr>Eras Bold ITC</vt:lpstr>
      <vt:lpstr>GranthamOutline</vt:lpstr>
      <vt:lpstr>Copperplate Gothic Bold</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dc:creator>
  <cp:lastModifiedBy>Admin</cp:lastModifiedBy>
  <cp:revision>197</cp:revision>
  <dcterms:created xsi:type="dcterms:W3CDTF">2016-01-02T20:04:22Z</dcterms:created>
  <dcterms:modified xsi:type="dcterms:W3CDTF">2016-06-21T15:58:42Z</dcterms:modified>
</cp:coreProperties>
</file>